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2" r:id="rId1"/>
  </p:sldMasterIdLst>
  <p:notesMasterIdLst>
    <p:notesMasterId r:id="rId9"/>
  </p:notesMasterIdLst>
  <p:handoutMasterIdLst>
    <p:handoutMasterId r:id="rId10"/>
  </p:handoutMasterIdLst>
  <p:sldIdLst>
    <p:sldId id="754" r:id="rId2"/>
    <p:sldId id="768" r:id="rId3"/>
    <p:sldId id="770" r:id="rId4"/>
    <p:sldId id="765" r:id="rId5"/>
    <p:sldId id="767" r:id="rId6"/>
    <p:sldId id="763" r:id="rId7"/>
    <p:sldId id="769" r:id="rId8"/>
  </p:sldIdLst>
  <p:sldSz cx="9144000" cy="6858000" type="screen4x3"/>
  <p:notesSz cx="6797675" cy="985678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5pPr>
    <a:lvl6pPr marL="2286000" algn="l" defTabSz="914400" rtl="0" eaLnBrk="1" latinLnBrk="0" hangingPunct="1"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6pPr>
    <a:lvl7pPr marL="2743200" algn="l" defTabSz="914400" rtl="0" eaLnBrk="1" latinLnBrk="0" hangingPunct="1"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7pPr>
    <a:lvl8pPr marL="3200400" algn="l" defTabSz="914400" rtl="0" eaLnBrk="1" latinLnBrk="0" hangingPunct="1"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8pPr>
    <a:lvl9pPr marL="3657600" algn="l" defTabSz="914400" rtl="0" eaLnBrk="1" latinLnBrk="0" hangingPunct="1">
      <a:defRPr kumimoji="1" sz="1200" i="1" kern="1200">
        <a:solidFill>
          <a:schemeClr val="tx1"/>
        </a:solidFill>
        <a:latin typeface="Franklin Gothic Medium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389"/>
    <a:srgbClr val="008000"/>
    <a:srgbClr val="BAE18F"/>
    <a:srgbClr val="E2FF8F"/>
    <a:srgbClr val="FFFFE1"/>
    <a:srgbClr val="FFFFCC"/>
    <a:srgbClr val="CCCCFF"/>
    <a:srgbClr val="9999FF"/>
    <a:srgbClr val="A3D8FF"/>
    <a:srgbClr val="3A6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FD4443E-F989-4FC4-A0C8-D5A2AF1F390B}" styleName="Stile scuro 1 - Color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8" autoAdjust="0"/>
    <p:restoredTop sz="99882" autoAdjust="0"/>
  </p:normalViewPr>
  <p:slideViewPr>
    <p:cSldViewPr snapToGrid="0">
      <p:cViewPr varScale="1">
        <p:scale>
          <a:sx n="113" d="100"/>
          <a:sy n="113" d="100"/>
        </p:scale>
        <p:origin x="-1818" y="-108"/>
      </p:cViewPr>
      <p:guideLst>
        <p:guide orient="horz" pos="4319"/>
        <p:guide pos="2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890" y="-96"/>
      </p:cViewPr>
      <p:guideLst>
        <p:guide orient="horz" pos="310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errazzani_a\Desktop\Andamento%20dei%20valori%20statistici%20comparativi%20e%20degli%20utenti%20finali%20rispetto%20alle%20bande%20nominali%20divisi%20per%20profilo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errazzani_a\Desktop\Media%20delle%20banda%20in%20download%20misurata%20dagli%20utenti%20finali%20per%20regione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errazzani_a\Desktop\Copia%20di%20Tabella%20gestione%20reclami%20MISURAINTERNET%20aggiornata%20a%20marzo%202013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errazzani_a\Desktop\ull%20vs%20bitstream%208%2020%20megav3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/>
            </a:pPr>
            <a:r>
              <a:rPr lang="it-IT" sz="1200" dirty="0" smtClean="0"/>
              <a:t>Banda misurata </a:t>
            </a:r>
            <a:r>
              <a:rPr lang="it-IT" sz="1200" baseline="0" dirty="0" smtClean="0"/>
              <a:t>vs nominale (in valore assoluto e %) </a:t>
            </a:r>
            <a:endParaRPr lang="it-IT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62357540998735"/>
          <c:y val="0.13144316039352053"/>
          <c:w val="0.84819753824967303"/>
          <c:h val="0.57936529970006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Dati!$C$2</c:f>
              <c:strCache>
                <c:ptCount val="1"/>
                <c:pt idx="0">
                  <c:v>"Valori statistici comparativi"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6350">
              <a:solidFill>
                <a:srgbClr val="0070C0"/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05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Dati!$B$3:$B$8</c:f>
              <c:strCache>
                <c:ptCount val="6"/>
                <c:pt idx="0">
                  <c:v>2 M</c:v>
                </c:pt>
                <c:pt idx="1">
                  <c:v>4 M</c:v>
                </c:pt>
                <c:pt idx="2">
                  <c:v>7 M</c:v>
                </c:pt>
                <c:pt idx="3">
                  <c:v>8 M</c:v>
                </c:pt>
                <c:pt idx="4">
                  <c:v>10 M</c:v>
                </c:pt>
                <c:pt idx="5">
                  <c:v>20 M</c:v>
                </c:pt>
              </c:strCache>
            </c:strRef>
          </c:cat>
          <c:val>
            <c:numRef>
              <c:f>Dati!$C$3:$C$8</c:f>
              <c:numCache>
                <c:formatCode>0.0</c:formatCode>
                <c:ptCount val="6"/>
                <c:pt idx="0">
                  <c:v>1.8169999999999999</c:v>
                </c:pt>
                <c:pt idx="1">
                  <c:v>3.669</c:v>
                </c:pt>
                <c:pt idx="2">
                  <c:v>6.0609999999999999</c:v>
                </c:pt>
                <c:pt idx="3">
                  <c:v>6.9870000000000001</c:v>
                </c:pt>
                <c:pt idx="4">
                  <c:v>8.2829999999999995</c:v>
                </c:pt>
                <c:pt idx="5">
                  <c:v>14.1</c:v>
                </c:pt>
              </c:numCache>
            </c:numRef>
          </c:val>
        </c:ser>
        <c:ser>
          <c:idx val="1"/>
          <c:order val="1"/>
          <c:tx>
            <c:strRef>
              <c:f>Dati!$D$2</c:f>
              <c:strCache>
                <c:ptCount val="1"/>
                <c:pt idx="0">
                  <c:v>Utenti (certificato)</c:v>
                </c:pt>
              </c:strCache>
            </c:strRef>
          </c:tx>
          <c:spPr>
            <a:solidFill>
              <a:srgbClr val="BAE18F"/>
            </a:solidFill>
            <a:ln w="6350">
              <a:solidFill>
                <a:srgbClr val="008000"/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05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Dati!$B$3:$B$8</c:f>
              <c:strCache>
                <c:ptCount val="6"/>
                <c:pt idx="0">
                  <c:v>2 M</c:v>
                </c:pt>
                <c:pt idx="1">
                  <c:v>4 M</c:v>
                </c:pt>
                <c:pt idx="2">
                  <c:v>7 M</c:v>
                </c:pt>
                <c:pt idx="3">
                  <c:v>8 M</c:v>
                </c:pt>
                <c:pt idx="4">
                  <c:v>10 M</c:v>
                </c:pt>
                <c:pt idx="5">
                  <c:v>20 M</c:v>
                </c:pt>
              </c:strCache>
            </c:strRef>
          </c:cat>
          <c:val>
            <c:numRef>
              <c:f>Dati!$D$3:$D$8</c:f>
              <c:numCache>
                <c:formatCode>General</c:formatCode>
                <c:ptCount val="6"/>
                <c:pt idx="0">
                  <c:v>1.2</c:v>
                </c:pt>
                <c:pt idx="1">
                  <c:v>1.8</c:v>
                </c:pt>
                <c:pt idx="2">
                  <c:v>2.9</c:v>
                </c:pt>
                <c:pt idx="3">
                  <c:v>3.1</c:v>
                </c:pt>
                <c:pt idx="4">
                  <c:v>5.9</c:v>
                </c:pt>
                <c:pt idx="5">
                  <c:v>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9"/>
        <c:axId val="156390144"/>
        <c:axId val="156910336"/>
      </c:barChart>
      <c:catAx>
        <c:axId val="1563901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it-IT" sz="1050" dirty="0" smtClean="0"/>
                  <a:t>Profilo (Banda nominale)</a:t>
                </a:r>
                <a:endParaRPr lang="it-IT" sz="105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000" b="0"/>
            </a:pPr>
            <a:endParaRPr lang="it-IT"/>
          </a:p>
        </c:txPr>
        <c:crossAx val="156910336"/>
        <c:crosses val="autoZero"/>
        <c:auto val="1"/>
        <c:lblAlgn val="ctr"/>
        <c:lblOffset val="100"/>
        <c:noMultiLvlLbl val="0"/>
      </c:catAx>
      <c:valAx>
        <c:axId val="156910336"/>
        <c:scaling>
          <c:orientation val="minMax"/>
          <c:max val="2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it-IT" sz="1050"/>
                  <a:t>Banda misurata</a:t>
                </a:r>
                <a:r>
                  <a:rPr lang="it-IT" sz="1050" baseline="0"/>
                  <a:t> (Mbps)</a:t>
                </a:r>
                <a:endParaRPr lang="it-IT" sz="1050"/>
              </a:p>
            </c:rich>
          </c:tx>
          <c:layout>
            <c:manualLayout>
              <c:xMode val="edge"/>
              <c:yMode val="edge"/>
              <c:x val="1.2992343041426331E-2"/>
              <c:y val="0.1932315972222222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it-IT"/>
          </a:p>
        </c:txPr>
        <c:crossAx val="156390144"/>
        <c:crosses val="autoZero"/>
        <c:crossBetween val="between"/>
        <c:majorUnit val="4"/>
      </c:valAx>
    </c:plotArea>
    <c:legend>
      <c:legendPos val="b"/>
      <c:layout>
        <c:manualLayout>
          <c:xMode val="edge"/>
          <c:yMode val="edge"/>
          <c:x val="3.3114453333134966E-2"/>
          <c:y val="0.9047111296403888"/>
          <c:w val="0.92536886309174549"/>
          <c:h val="7.2134025831325777E-2"/>
        </c:manualLayout>
      </c:layout>
      <c:overlay val="0"/>
      <c:txPr>
        <a:bodyPr/>
        <a:lstStyle/>
        <a:p>
          <a:pPr>
            <a:defRPr sz="1000"/>
          </a:pPr>
          <a:endParaRPr lang="it-I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/>
            </a:pPr>
            <a:r>
              <a:rPr lang="it-IT" sz="1200" dirty="0" smtClean="0"/>
              <a:t>Banda misurata dagli</a:t>
            </a:r>
            <a:r>
              <a:rPr lang="it-IT" sz="1200" baseline="0" dirty="0" smtClean="0"/>
              <a:t> utenti (</a:t>
            </a:r>
            <a:r>
              <a:rPr lang="it-IT" sz="1200" baseline="0" dirty="0" err="1" smtClean="0"/>
              <a:t>Speed</a:t>
            </a:r>
            <a:r>
              <a:rPr lang="it-IT" sz="1200" baseline="0" dirty="0" smtClean="0"/>
              <a:t> Test) </a:t>
            </a:r>
            <a:r>
              <a:rPr lang="it-IT" sz="1200" dirty="0" smtClean="0"/>
              <a:t>per regione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375821167287088"/>
          <c:y val="0.13737549655779219"/>
          <c:w val="0.85455851338616162"/>
          <c:h val="0.568260196806197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'Banda media per regione'!$C$2</c:f>
              <c:strCache>
                <c:ptCount val="1"/>
                <c:pt idx="0">
                  <c:v>Banda media in download misurata con MisuraInternet Speed Test [Mbps]</c:v>
                </c:pt>
              </c:strCache>
            </c:strRef>
          </c:tx>
          <c:spPr>
            <a:solidFill>
              <a:srgbClr val="BAE18F"/>
            </a:solidFill>
            <a:ln w="6350">
              <a:solidFill>
                <a:srgbClr val="008000"/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8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'Banda media per regione'!$B$3:$B$22</c:f>
              <c:strCache>
                <c:ptCount val="20"/>
                <c:pt idx="0">
                  <c:v>Piemonte</c:v>
                </c:pt>
                <c:pt idx="1">
                  <c:v>Valle d'Aosta</c:v>
                </c:pt>
                <c:pt idx="2">
                  <c:v>Lombardia</c:v>
                </c:pt>
                <c:pt idx="3">
                  <c:v>Trentino</c:v>
                </c:pt>
                <c:pt idx="4">
                  <c:v>Veneto</c:v>
                </c:pt>
                <c:pt idx="5">
                  <c:v>Friuli</c:v>
                </c:pt>
                <c:pt idx="6">
                  <c:v>Liguria</c:v>
                </c:pt>
                <c:pt idx="7">
                  <c:v>Emilia-Romagna</c:v>
                </c:pt>
                <c:pt idx="8">
                  <c:v>Toscana</c:v>
                </c:pt>
                <c:pt idx="9">
                  <c:v>Umbria</c:v>
                </c:pt>
                <c:pt idx="10">
                  <c:v>Marche</c:v>
                </c:pt>
                <c:pt idx="11">
                  <c:v>Lazio</c:v>
                </c:pt>
                <c:pt idx="12">
                  <c:v>Abruzzo</c:v>
                </c:pt>
                <c:pt idx="13">
                  <c:v>Molise</c:v>
                </c:pt>
                <c:pt idx="14">
                  <c:v>Campania</c:v>
                </c:pt>
                <c:pt idx="15">
                  <c:v>Puglia</c:v>
                </c:pt>
                <c:pt idx="16">
                  <c:v>Basilicata</c:v>
                </c:pt>
                <c:pt idx="17">
                  <c:v>Calabria</c:v>
                </c:pt>
                <c:pt idx="18">
                  <c:v>Sicilia</c:v>
                </c:pt>
                <c:pt idx="19">
                  <c:v>Sardegna</c:v>
                </c:pt>
              </c:strCache>
            </c:strRef>
          </c:cat>
          <c:val>
            <c:numRef>
              <c:f>'Banda media per regione'!$C$3:$C$22</c:f>
              <c:numCache>
                <c:formatCode>General</c:formatCode>
                <c:ptCount val="20"/>
                <c:pt idx="0">
                  <c:v>5</c:v>
                </c:pt>
                <c:pt idx="1">
                  <c:v>3.1</c:v>
                </c:pt>
                <c:pt idx="2">
                  <c:v>5.0999999999999996</c:v>
                </c:pt>
                <c:pt idx="3">
                  <c:v>3.4</c:v>
                </c:pt>
                <c:pt idx="4">
                  <c:v>3.2</c:v>
                </c:pt>
                <c:pt idx="5">
                  <c:v>3.9</c:v>
                </c:pt>
                <c:pt idx="6">
                  <c:v>3.7</c:v>
                </c:pt>
                <c:pt idx="7">
                  <c:v>4.7</c:v>
                </c:pt>
                <c:pt idx="8">
                  <c:v>4</c:v>
                </c:pt>
                <c:pt idx="9">
                  <c:v>3.8</c:v>
                </c:pt>
                <c:pt idx="10">
                  <c:v>4.0999999999999996</c:v>
                </c:pt>
                <c:pt idx="11">
                  <c:v>5.5</c:v>
                </c:pt>
                <c:pt idx="12">
                  <c:v>4.0999999999999996</c:v>
                </c:pt>
                <c:pt idx="13">
                  <c:v>3.6</c:v>
                </c:pt>
                <c:pt idx="14">
                  <c:v>5</c:v>
                </c:pt>
                <c:pt idx="15">
                  <c:v>5.3</c:v>
                </c:pt>
                <c:pt idx="16">
                  <c:v>3.4</c:v>
                </c:pt>
                <c:pt idx="17">
                  <c:v>4</c:v>
                </c:pt>
                <c:pt idx="18">
                  <c:v>4.5</c:v>
                </c:pt>
                <c:pt idx="19">
                  <c:v>8.6999999999999993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-6"/>
        <c:axId val="158021504"/>
        <c:axId val="158023040"/>
      </c:barChart>
      <c:catAx>
        <c:axId val="1580215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/>
          <a:lstStyle/>
          <a:p>
            <a:pPr>
              <a:defRPr sz="800" b="0"/>
            </a:pPr>
            <a:endParaRPr lang="it-IT"/>
          </a:p>
        </c:txPr>
        <c:crossAx val="158023040"/>
        <c:crosses val="autoZero"/>
        <c:auto val="1"/>
        <c:lblAlgn val="ctr"/>
        <c:lblOffset val="100"/>
        <c:noMultiLvlLbl val="0"/>
      </c:catAx>
      <c:valAx>
        <c:axId val="15802304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it-IT" sz="1050"/>
                  <a:t>Banda misurata</a:t>
                </a:r>
                <a:r>
                  <a:rPr lang="it-IT" sz="1050" baseline="0"/>
                  <a:t> (Mbps)</a:t>
                </a:r>
                <a:endParaRPr lang="it-IT" sz="1050"/>
              </a:p>
            </c:rich>
          </c:tx>
          <c:layout>
            <c:manualLayout>
              <c:xMode val="edge"/>
              <c:yMode val="edge"/>
              <c:x val="1.8481848184818482E-2"/>
              <c:y val="0.1976411837777523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it-IT"/>
          </a:p>
        </c:txPr>
        <c:crossAx val="158021504"/>
        <c:crosses val="autoZero"/>
        <c:crossBetween val="between"/>
        <c:majorUnit val="2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 sz="1200" dirty="0" smtClean="0"/>
              <a:t>Reclami formali pervenuti agli Operatori</a:t>
            </a:r>
          </a:p>
          <a:p>
            <a:pPr>
              <a:defRPr/>
            </a:pPr>
            <a:r>
              <a:rPr lang="it-IT" sz="1100" dirty="0" smtClean="0"/>
              <a:t>(Del. 244/08/CSP)</a:t>
            </a:r>
            <a:endParaRPr lang="it-IT" sz="1100" dirty="0"/>
          </a:p>
        </c:rich>
      </c:tx>
      <c:layout>
        <c:manualLayout>
          <c:xMode val="edge"/>
          <c:yMode val="edge"/>
          <c:x val="0.19821115033034664"/>
          <c:y val="8.9025129270446073E-3"/>
        </c:manualLayout>
      </c:layout>
      <c:overlay val="0"/>
    </c:title>
    <c:autoTitleDeleted val="0"/>
    <c:view3D>
      <c:rotX val="30"/>
      <c:rotY val="16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3166123631097834E-2"/>
          <c:y val="0.39546960229951206"/>
          <c:w val="0.43902638247805231"/>
          <c:h val="0.59179980421481415"/>
        </c:manualLayout>
      </c:layout>
      <c:pie3D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explosion val="8"/>
          <c:dPt>
            <c:idx val="0"/>
            <c:bubble3D val="0"/>
            <c:explosion val="4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FFE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050" b="1" i="0"/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ALE!$B$16:$E$16</c:f>
              <c:strCache>
                <c:ptCount val="4"/>
                <c:pt idx="0">
                  <c:v>N. reclami risolti con miglioramento della Banda Minima Garantita</c:v>
                </c:pt>
                <c:pt idx="1">
                  <c:v>N. reclami risolti con attività di Caring (revisione contrattuale)</c:v>
                </c:pt>
                <c:pt idx="2">
                  <c:v>N. reclami "work in progress"  
</c:v>
                </c:pt>
                <c:pt idx="3">
                  <c:v>N. reclami con successivo recesso dal contratto
</c:v>
                </c:pt>
              </c:strCache>
            </c:strRef>
          </c:cat>
          <c:val>
            <c:numRef>
              <c:f>ALE!$B$17:$E$17</c:f>
              <c:numCache>
                <c:formatCode>General</c:formatCode>
                <c:ptCount val="4"/>
                <c:pt idx="0">
                  <c:v>1016</c:v>
                </c:pt>
                <c:pt idx="1">
                  <c:v>517</c:v>
                </c:pt>
                <c:pt idx="2">
                  <c:v>330</c:v>
                </c:pt>
                <c:pt idx="3">
                  <c:v>324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49306204181373881"/>
          <c:y val="0.26152954284895136"/>
          <c:w val="0.4777276224092678"/>
          <c:h val="0.65567498397372426"/>
        </c:manualLayout>
      </c:layout>
      <c:overlay val="0"/>
      <c:txPr>
        <a:bodyPr/>
        <a:lstStyle/>
        <a:p>
          <a:pPr rtl="0">
            <a:defRPr sz="1000"/>
          </a:pPr>
          <a:endParaRPr lang="it-IT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it-IT" sz="1200" dirty="0" smtClean="0"/>
              <a:t>ULL </a:t>
            </a:r>
            <a:r>
              <a:rPr lang="it-IT" sz="1200" dirty="0"/>
              <a:t>&amp; Bitstream: banda </a:t>
            </a:r>
            <a:r>
              <a:rPr lang="it-IT" sz="1200" baseline="0" dirty="0"/>
              <a:t>misurata vs </a:t>
            </a:r>
            <a:r>
              <a:rPr lang="it-IT" sz="1200" baseline="0" dirty="0" smtClean="0"/>
              <a:t>nominale (%)</a:t>
            </a:r>
            <a:endParaRPr lang="it-IT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255962059620597"/>
          <c:y val="0.18837118055555555"/>
          <c:w val="0.80991576332429982"/>
          <c:h val="0.518330902777777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"Valori statistici comparativi"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6350">
              <a:solidFill>
                <a:srgbClr val="0070C0"/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05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Foglio1!$A$4:$A$7</c:f>
              <c:strCache>
                <c:ptCount val="4"/>
                <c:pt idx="0">
                  <c:v>8 M ULL</c:v>
                </c:pt>
                <c:pt idx="1">
                  <c:v>8 M BS</c:v>
                </c:pt>
                <c:pt idx="2">
                  <c:v>20 M ULL</c:v>
                </c:pt>
                <c:pt idx="3">
                  <c:v>20 M BS</c:v>
                </c:pt>
              </c:strCache>
            </c:strRef>
          </c:cat>
          <c:val>
            <c:numRef>
              <c:f>Foglio1!$B$4:$B$7</c:f>
              <c:numCache>
                <c:formatCode>0%</c:formatCode>
                <c:ptCount val="4"/>
                <c:pt idx="0">
                  <c:v>0.96</c:v>
                </c:pt>
                <c:pt idx="1">
                  <c:v>0.74</c:v>
                </c:pt>
                <c:pt idx="2">
                  <c:v>0.7</c:v>
                </c:pt>
                <c:pt idx="3">
                  <c:v>0.56000000000000005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Utenti (certificato + speed test)</c:v>
                </c:pt>
              </c:strCache>
            </c:strRef>
          </c:tx>
          <c:spPr>
            <a:solidFill>
              <a:srgbClr val="BAE18F"/>
            </a:solidFill>
            <a:ln w="6350">
              <a:solidFill>
                <a:srgbClr val="008000"/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105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Foglio1!$A$4:$A$7</c:f>
              <c:strCache>
                <c:ptCount val="4"/>
                <c:pt idx="0">
                  <c:v>8 M ULL</c:v>
                </c:pt>
                <c:pt idx="1">
                  <c:v>8 M BS</c:v>
                </c:pt>
                <c:pt idx="2">
                  <c:v>20 M ULL</c:v>
                </c:pt>
                <c:pt idx="3">
                  <c:v>20 M BS</c:v>
                </c:pt>
              </c:strCache>
            </c:strRef>
          </c:cat>
          <c:val>
            <c:numRef>
              <c:f>Foglio1!$C$4:$C$7</c:f>
              <c:numCache>
                <c:formatCode>0%</c:formatCode>
                <c:ptCount val="4"/>
                <c:pt idx="0">
                  <c:v>0.43</c:v>
                </c:pt>
                <c:pt idx="1">
                  <c:v>0.43</c:v>
                </c:pt>
                <c:pt idx="2">
                  <c:v>0.34</c:v>
                </c:pt>
                <c:pt idx="3">
                  <c:v>0.34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4"/>
        <c:overlap val="-13"/>
        <c:axId val="93177728"/>
        <c:axId val="93179904"/>
      </c:barChart>
      <c:catAx>
        <c:axId val="93177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it-IT" sz="1050" dirty="0" smtClean="0"/>
                  <a:t>Profilo (Banda nominale) </a:t>
                </a:r>
                <a:endParaRPr lang="it-IT" sz="105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000" b="0"/>
            </a:pPr>
            <a:endParaRPr lang="it-IT"/>
          </a:p>
        </c:txPr>
        <c:crossAx val="93179904"/>
        <c:crosses val="autoZero"/>
        <c:auto val="1"/>
        <c:lblAlgn val="ctr"/>
        <c:lblOffset val="100"/>
        <c:noMultiLvlLbl val="0"/>
      </c:catAx>
      <c:valAx>
        <c:axId val="93179904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it-IT" sz="1050"/>
                  <a:t>Banda misurata</a:t>
                </a:r>
                <a:r>
                  <a:rPr lang="it-IT" sz="1050" baseline="0"/>
                  <a:t> (%)</a:t>
                </a:r>
                <a:endParaRPr lang="it-IT" sz="1050"/>
              </a:p>
            </c:rich>
          </c:tx>
          <c:layout>
            <c:manualLayout>
              <c:xMode val="edge"/>
              <c:yMode val="edge"/>
              <c:x val="1.4340560072267389E-2"/>
              <c:y val="0.24130833333333335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it-IT"/>
          </a:p>
        </c:txPr>
        <c:crossAx val="9317772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0987677035420078"/>
          <c:y val="0.9047111296403888"/>
          <c:w val="0.80136836360801433"/>
          <c:h val="7.2134025831325777E-2"/>
        </c:manualLayout>
      </c:layout>
      <c:overlay val="0"/>
      <c:txPr>
        <a:bodyPr/>
        <a:lstStyle/>
        <a:p>
          <a:pPr>
            <a:defRPr sz="1000"/>
          </a:pPr>
          <a:endParaRPr lang="it-IT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2616" cy="477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659" tIns="44830" rIns="89659" bIns="44830" numCol="1" anchor="t" anchorCtr="0" compatLnSpc="1">
            <a:prstTxWarp prst="textNoShape">
              <a:avLst/>
            </a:prstTxWarp>
          </a:bodyPr>
          <a:lstStyle>
            <a:lvl1pPr defTabSz="896938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altLang="it-IT"/>
              <a:t>Titolo della presentazione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061" y="0"/>
            <a:ext cx="2912615" cy="477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659" tIns="44830" rIns="89659" bIns="44830" numCol="1" anchor="t" anchorCtr="0" compatLnSpc="1">
            <a:prstTxWarp prst="textNoShape">
              <a:avLst/>
            </a:prstTxWarp>
          </a:bodyPr>
          <a:lstStyle>
            <a:lvl1pPr algn="r" defTabSz="896938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1478"/>
            <a:ext cx="2912616" cy="47795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659" tIns="44830" rIns="89659" bIns="44830" numCol="1" anchor="b" anchorCtr="0" compatLnSpc="1">
            <a:prstTxWarp prst="textNoShape">
              <a:avLst/>
            </a:prstTxWarp>
          </a:bodyPr>
          <a:lstStyle>
            <a:lvl1pPr defTabSz="896938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061" y="9351478"/>
            <a:ext cx="2912615" cy="47795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659" tIns="44830" rIns="89659" bIns="44830" numCol="1" anchor="b" anchorCtr="0" compatLnSpc="1">
            <a:prstTxWarp prst="textNoShape">
              <a:avLst/>
            </a:prstTxWarp>
          </a:bodyPr>
          <a:lstStyle>
            <a:lvl1pPr algn="r" defTabSz="896938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fld id="{E74BB2F4-6BF4-4AC3-BFC0-73991CF58BA4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4731398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60" cy="4892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03" tIns="45651" rIns="91303" bIns="45651" numCol="1" anchor="t" anchorCtr="0" compatLnSpc="1">
            <a:prstTxWarp prst="textNoShape">
              <a:avLst/>
            </a:prstTxWarp>
          </a:bodyPr>
          <a:lstStyle>
            <a:lvl1pPr defTabSz="912813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7" y="2"/>
            <a:ext cx="2945660" cy="4892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03" tIns="45651" rIns="91303" bIns="45651" numCol="1" anchor="t" anchorCtr="0" compatLnSpc="1">
            <a:prstTxWarp prst="textNoShape">
              <a:avLst/>
            </a:prstTxWarp>
          </a:bodyPr>
          <a:lstStyle>
            <a:lvl1pPr algn="r" defTabSz="912813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6150" y="738188"/>
            <a:ext cx="4910138" cy="36814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0556"/>
            <a:ext cx="2945660" cy="486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03" tIns="45651" rIns="91303" bIns="45651" numCol="1" anchor="b" anchorCtr="0" compatLnSpc="1">
            <a:prstTxWarp prst="textNoShape">
              <a:avLst/>
            </a:prstTxWarp>
          </a:bodyPr>
          <a:lstStyle>
            <a:lvl1pPr defTabSz="912813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7" y="9330556"/>
            <a:ext cx="2945660" cy="486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03" tIns="45651" rIns="91303" bIns="45651" numCol="1" anchor="b" anchorCtr="0" compatLnSpc="1">
            <a:prstTxWarp prst="textNoShape">
              <a:avLst/>
            </a:prstTxWarp>
          </a:bodyPr>
          <a:lstStyle>
            <a:lvl1pPr algn="r" defTabSz="912813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0" i="0">
                <a:latin typeface="Franklin Gothic Book" pitchFamily="34" charset="0"/>
                <a:cs typeface="+mn-cs"/>
              </a:defRPr>
            </a:lvl1pPr>
          </a:lstStyle>
          <a:p>
            <a:pPr>
              <a:defRPr/>
            </a:pPr>
            <a:fld id="{EB5EB016-6CA9-4DB8-89E3-B2928590ABE6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  <p:sp>
        <p:nvSpPr>
          <p:cNvPr id="25607" name="Line 10"/>
          <p:cNvSpPr>
            <a:spLocks noChangeShapeType="1"/>
          </p:cNvSpPr>
          <p:nvPr/>
        </p:nvSpPr>
        <p:spPr bwMode="auto">
          <a:xfrm>
            <a:off x="983461" y="5154497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08" name="Line 12"/>
          <p:cNvSpPr>
            <a:spLocks noChangeShapeType="1"/>
          </p:cNvSpPr>
          <p:nvPr/>
        </p:nvSpPr>
        <p:spPr bwMode="auto">
          <a:xfrm>
            <a:off x="983461" y="5481178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09" name="Line 14"/>
          <p:cNvSpPr>
            <a:spLocks noChangeShapeType="1"/>
          </p:cNvSpPr>
          <p:nvPr/>
        </p:nvSpPr>
        <p:spPr bwMode="auto">
          <a:xfrm>
            <a:off x="983461" y="5807861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0" name="Line 16"/>
          <p:cNvSpPr>
            <a:spLocks noChangeShapeType="1"/>
          </p:cNvSpPr>
          <p:nvPr/>
        </p:nvSpPr>
        <p:spPr bwMode="auto">
          <a:xfrm>
            <a:off x="983461" y="6136152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1" name="Line 20"/>
          <p:cNvSpPr>
            <a:spLocks noChangeShapeType="1"/>
          </p:cNvSpPr>
          <p:nvPr/>
        </p:nvSpPr>
        <p:spPr bwMode="auto">
          <a:xfrm>
            <a:off x="983461" y="6461225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2" name="Line 22"/>
          <p:cNvSpPr>
            <a:spLocks noChangeShapeType="1"/>
          </p:cNvSpPr>
          <p:nvPr/>
        </p:nvSpPr>
        <p:spPr bwMode="auto">
          <a:xfrm>
            <a:off x="983461" y="6791125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3" name="Line 24"/>
          <p:cNvSpPr>
            <a:spLocks noChangeShapeType="1"/>
          </p:cNvSpPr>
          <p:nvPr/>
        </p:nvSpPr>
        <p:spPr bwMode="auto">
          <a:xfrm>
            <a:off x="983461" y="7117808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4" name="Line 26"/>
          <p:cNvSpPr>
            <a:spLocks noChangeShapeType="1"/>
          </p:cNvSpPr>
          <p:nvPr/>
        </p:nvSpPr>
        <p:spPr bwMode="auto">
          <a:xfrm>
            <a:off x="983461" y="7444490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5" name="Line 28"/>
          <p:cNvSpPr>
            <a:spLocks noChangeShapeType="1"/>
          </p:cNvSpPr>
          <p:nvPr/>
        </p:nvSpPr>
        <p:spPr bwMode="auto">
          <a:xfrm>
            <a:off x="983461" y="7772781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6" name="Line 32"/>
          <p:cNvSpPr>
            <a:spLocks noChangeShapeType="1"/>
          </p:cNvSpPr>
          <p:nvPr/>
        </p:nvSpPr>
        <p:spPr bwMode="auto">
          <a:xfrm>
            <a:off x="983461" y="8099464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7" name="Line 34"/>
          <p:cNvSpPr>
            <a:spLocks noChangeShapeType="1"/>
          </p:cNvSpPr>
          <p:nvPr/>
        </p:nvSpPr>
        <p:spPr bwMode="auto">
          <a:xfrm>
            <a:off x="983461" y="8427755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  <p:sp>
        <p:nvSpPr>
          <p:cNvPr id="25618" name="Line 36"/>
          <p:cNvSpPr>
            <a:spLocks noChangeShapeType="1"/>
          </p:cNvSpPr>
          <p:nvPr/>
        </p:nvSpPr>
        <p:spPr bwMode="auto">
          <a:xfrm>
            <a:off x="983461" y="8752828"/>
            <a:ext cx="483075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0271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61963" indent="-4763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923925" indent="-9525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387475" indent="-15875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849438" indent="-20638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 cap="sq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4614D0-5DB5-4E58-8E63-FFA6D1ED7D3A}" type="slidenum">
              <a:rPr lang="en-US" altLang="it-IT" smtClean="0">
                <a:cs typeface="Arial" charset="0"/>
              </a:rPr>
              <a:pPr/>
              <a:t>0</a:t>
            </a:fld>
            <a:endParaRPr lang="en-US" altLang="it-IT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36600"/>
            <a:ext cx="4910137" cy="3681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194" y="4681372"/>
            <a:ext cx="6530174" cy="4634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3" tIns="46066" rIns="92133" bIns="46066"/>
          <a:lstStyle/>
          <a:p>
            <a:pPr eaLnBrk="1" hangingPunct="1"/>
            <a:endParaRPr lang="it-IT" sz="100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 cap="sq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4614D0-5DB5-4E58-8E63-FFA6D1ED7D3A}" type="slidenum">
              <a:rPr lang="en-US" altLang="it-IT" smtClean="0">
                <a:cs typeface="Arial" charset="0"/>
              </a:rPr>
              <a:pPr/>
              <a:t>1</a:t>
            </a:fld>
            <a:endParaRPr lang="en-US" altLang="it-IT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36600"/>
            <a:ext cx="4910137" cy="3681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194" y="4681372"/>
            <a:ext cx="6530174" cy="4634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3" tIns="46066" rIns="92133" bIns="46066"/>
          <a:lstStyle/>
          <a:p>
            <a:pPr eaLnBrk="1" hangingPunct="1"/>
            <a:endParaRPr lang="it-IT" sz="100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 cap="sq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4614D0-5DB5-4E58-8E63-FFA6D1ED7D3A}" type="slidenum">
              <a:rPr lang="en-US" altLang="it-IT" smtClean="0">
                <a:cs typeface="Arial" charset="0"/>
              </a:rPr>
              <a:pPr/>
              <a:t>2</a:t>
            </a:fld>
            <a:endParaRPr lang="en-US" altLang="it-IT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36600"/>
            <a:ext cx="4910137" cy="3681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194" y="4681372"/>
            <a:ext cx="6530174" cy="4634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3" tIns="46066" rIns="92133" bIns="46066"/>
          <a:lstStyle/>
          <a:p>
            <a:pPr eaLnBrk="1" hangingPunct="1"/>
            <a:endParaRPr lang="it-IT" sz="100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 cap="sq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4614D0-5DB5-4E58-8E63-FFA6D1ED7D3A}" type="slidenum">
              <a:rPr lang="en-US" altLang="it-IT" smtClean="0">
                <a:cs typeface="Arial" charset="0"/>
              </a:rPr>
              <a:pPr/>
              <a:t>3</a:t>
            </a:fld>
            <a:endParaRPr lang="en-US" altLang="it-IT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36600"/>
            <a:ext cx="4910137" cy="3681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194" y="4681372"/>
            <a:ext cx="6530174" cy="4634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3" tIns="46066" rIns="92133" bIns="46066"/>
          <a:lstStyle/>
          <a:p>
            <a:pPr eaLnBrk="1" hangingPunct="1"/>
            <a:endParaRPr lang="it-IT" sz="100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 cap="sq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4614D0-5DB5-4E58-8E63-FFA6D1ED7D3A}" type="slidenum">
              <a:rPr lang="en-US" altLang="it-IT" smtClean="0">
                <a:cs typeface="Arial" charset="0"/>
              </a:rPr>
              <a:pPr/>
              <a:t>4</a:t>
            </a:fld>
            <a:endParaRPr lang="en-US" altLang="it-IT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36600"/>
            <a:ext cx="4910137" cy="3681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194" y="4681372"/>
            <a:ext cx="6530174" cy="4634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3" tIns="46066" rIns="92133" bIns="46066"/>
          <a:lstStyle/>
          <a:p>
            <a:pPr eaLnBrk="1" hangingPunct="1"/>
            <a:endParaRPr lang="it-IT" sz="100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 cap="sq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4614D0-5DB5-4E58-8E63-FFA6D1ED7D3A}" type="slidenum">
              <a:rPr lang="en-US" altLang="it-IT" smtClean="0">
                <a:cs typeface="Arial" charset="0"/>
              </a:rPr>
              <a:pPr/>
              <a:t>5</a:t>
            </a:fld>
            <a:endParaRPr lang="en-US" altLang="it-IT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36600"/>
            <a:ext cx="4910137" cy="3681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194" y="4681372"/>
            <a:ext cx="6530174" cy="4634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3" tIns="46066" rIns="92133" bIns="46066"/>
          <a:lstStyle/>
          <a:p>
            <a:pPr eaLnBrk="1" hangingPunct="1"/>
            <a:endParaRPr lang="it-IT" sz="100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 cap="sq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4614D0-5DB5-4E58-8E63-FFA6D1ED7D3A}" type="slidenum">
              <a:rPr lang="en-US" altLang="it-IT" smtClean="0">
                <a:cs typeface="Arial" charset="0"/>
              </a:rPr>
              <a:pPr/>
              <a:t>6</a:t>
            </a:fld>
            <a:endParaRPr lang="en-US" altLang="it-IT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36600"/>
            <a:ext cx="4910137" cy="3681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194" y="4681372"/>
            <a:ext cx="6530174" cy="4634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3" tIns="46066" rIns="92133" bIns="46066"/>
          <a:lstStyle/>
          <a:p>
            <a:pPr eaLnBrk="1" hangingPunct="1"/>
            <a:endParaRPr lang="it-IT" sz="100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it-IT" smtClean="0"/>
              <a:t>Prof. Maurizio Dècina</a:t>
            </a:r>
            <a:endParaRPr lang="en-US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dirty="0" smtClean="0"/>
              <a:t>Prof. Dècina - MisuraInternet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2690F-94C0-42FA-A4CC-B8A8635AEFFC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8025" y="1558925"/>
            <a:ext cx="7878763" cy="459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0"/>
            <a:r>
              <a:rPr lang="en-US" smtClean="0"/>
              <a:t>First Level (F.G. Medium cp20)</a:t>
            </a:r>
          </a:p>
          <a:p>
            <a:pPr lvl="1"/>
            <a:r>
              <a:rPr lang="en-US" smtClean="0"/>
              <a:t>Second level (F.G. Medium cp18)</a:t>
            </a:r>
          </a:p>
          <a:p>
            <a:pPr lvl="2"/>
            <a:r>
              <a:rPr lang="en-US" smtClean="0"/>
              <a:t>Third level (F.G. Medium cp16)</a:t>
            </a:r>
          </a:p>
          <a:p>
            <a:pPr lvl="3"/>
            <a:r>
              <a:rPr lang="en-US" smtClean="0"/>
              <a:t>Fourth level (F.G. Demi cp14)</a:t>
            </a:r>
          </a:p>
          <a:p>
            <a:pPr lvl="4"/>
            <a:r>
              <a:rPr lang="en-US" smtClean="0"/>
              <a:t>Fifth level (F.G. Medium Condensed cp13)</a:t>
            </a:r>
          </a:p>
        </p:txBody>
      </p:sp>
      <p:sp>
        <p:nvSpPr>
          <p:cNvPr id="1029" name="Rectangle 78"/>
          <p:cNvSpPr>
            <a:spLocks noGrp="1" noChangeArrowheads="1"/>
          </p:cNvSpPr>
          <p:nvPr>
            <p:ph type="title"/>
          </p:nvPr>
        </p:nvSpPr>
        <p:spPr bwMode="auto">
          <a:xfrm>
            <a:off x="700088" y="1196975"/>
            <a:ext cx="7885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 (F.G. Demi cp23)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xfrm>
            <a:off x="7147418" y="6482185"/>
            <a:ext cx="6165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fld id="{82552F47-EC80-449E-88E7-48473ED57D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124200" y="648218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it-IT" dirty="0" smtClean="0"/>
              <a:t>Prof. Dècina - MisuraInternet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148" y="6368760"/>
            <a:ext cx="900000" cy="4688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iming>
    <p:tnLst>
      <p:par>
        <p:cTn id="1" dur="indefinite" restart="never" nodeType="tmRoot"/>
      </p:par>
    </p:tnLst>
  </p:timing>
  <p:hf hdr="0" dt="0"/>
  <p:txStyles>
    <p:titleStyle>
      <a:lvl1pPr marL="457200" indent="-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+mj-lt"/>
          <a:ea typeface="+mj-ea"/>
          <a:cs typeface="+mj-cs"/>
        </a:defRPr>
      </a:lvl1pPr>
      <a:lvl2pPr marL="457200" indent="-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2pPr>
      <a:lvl3pPr marL="457200" indent="-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3pPr>
      <a:lvl4pPr marL="457200" indent="-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4pPr>
      <a:lvl5pPr marL="457200" indent="-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5pPr>
      <a:lvl6pPr marL="914400" indent="-457200" algn="l" rtl="0" fontAlgn="base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6pPr>
      <a:lvl7pPr marL="1371600" indent="-457200" algn="l" rtl="0" fontAlgn="base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7pPr>
      <a:lvl8pPr marL="1828800" indent="-457200" algn="l" rtl="0" fontAlgn="base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8pPr>
      <a:lvl9pPr marL="2286000" indent="-457200" algn="l" rtl="0" fontAlgn="base">
        <a:lnSpc>
          <a:spcPct val="8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812800" indent="-277813" algn="just" rtl="0" eaLnBrk="0" fontAlgn="base" hangingPunct="0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2800" b="1">
          <a:solidFill>
            <a:schemeClr val="tx1"/>
          </a:solidFill>
          <a:latin typeface="+mn-lt"/>
        </a:defRPr>
      </a:lvl2pPr>
      <a:lvl3pPr marL="1524000" indent="-266700" algn="just" rtl="0" eaLnBrk="0" fontAlgn="base" hangingPunct="0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2400" b="1">
          <a:solidFill>
            <a:schemeClr val="tx1"/>
          </a:solidFill>
          <a:latin typeface="+mn-lt"/>
        </a:defRPr>
      </a:lvl3pPr>
      <a:lvl4pPr marL="2157413" indent="-188913" algn="just" rtl="0" eaLnBrk="0" fontAlgn="base" hangingPunct="0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1400" b="1">
          <a:solidFill>
            <a:schemeClr val="tx1"/>
          </a:solidFill>
          <a:latin typeface="+mn-lt"/>
        </a:defRPr>
      </a:lvl4pPr>
      <a:lvl5pPr marL="2603500" indent="-177800" algn="just" rtl="0" eaLnBrk="0" fontAlgn="base" hangingPunct="0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1300" b="1">
          <a:solidFill>
            <a:schemeClr val="tx1"/>
          </a:solidFill>
          <a:latin typeface="+mn-lt"/>
        </a:defRPr>
      </a:lvl5pPr>
      <a:lvl6pPr marL="3060700" indent="-177800" algn="just" rtl="0" fontAlgn="base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1300" b="1">
          <a:solidFill>
            <a:schemeClr val="tx1"/>
          </a:solidFill>
          <a:latin typeface="+mn-lt"/>
        </a:defRPr>
      </a:lvl6pPr>
      <a:lvl7pPr marL="3517900" indent="-177800" algn="just" rtl="0" fontAlgn="base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1300" b="1">
          <a:solidFill>
            <a:schemeClr val="tx1"/>
          </a:solidFill>
          <a:latin typeface="+mn-lt"/>
        </a:defRPr>
      </a:lvl7pPr>
      <a:lvl8pPr marL="3975100" indent="-177800" algn="just" rtl="0" fontAlgn="base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1300" b="1">
          <a:solidFill>
            <a:schemeClr val="tx1"/>
          </a:solidFill>
          <a:latin typeface="+mn-lt"/>
        </a:defRPr>
      </a:lvl8pPr>
      <a:lvl9pPr marL="4432300" indent="-177800" algn="just" rtl="0" fontAlgn="base">
        <a:lnSpc>
          <a:spcPct val="110000"/>
        </a:lnSpc>
        <a:spcBef>
          <a:spcPct val="20000"/>
        </a:spcBef>
        <a:spcAft>
          <a:spcPct val="10000"/>
        </a:spcAft>
        <a:buClr>
          <a:schemeClr val="accent1"/>
        </a:buClr>
        <a:buFont typeface="Webdings" pitchFamily="18" charset="2"/>
        <a:buChar char="4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90064" y="1757617"/>
            <a:ext cx="7432675" cy="2687377"/>
          </a:xfrm>
          <a:prstGeom prst="rect">
            <a:avLst/>
          </a:prstGeom>
          <a:solidFill>
            <a:srgbClr val="EFEFFF"/>
          </a:solidFill>
          <a:ln w="9525">
            <a:solidFill>
              <a:srgbClr val="D1D1FF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lIns="144000" tIns="0" rIns="144000" bIns="0" anchor="ctr"/>
          <a:lstStyle/>
          <a:p>
            <a:pPr marL="457200" indent="-457200" algn="ctr">
              <a:spcBef>
                <a:spcPts val="300"/>
              </a:spcBef>
            </a:pPr>
            <a:r>
              <a:rPr kumimoji="0" lang="it-IT" sz="2800" b="1" i="0" dirty="0" smtClean="0">
                <a:latin typeface="Calibri" pitchFamily="34" charset="0"/>
                <a:cs typeface="Calibri" pitchFamily="34" charset="0"/>
              </a:rPr>
              <a:t>La qualità dell’accesso ad Internet in </a:t>
            </a:r>
            <a:r>
              <a:rPr kumimoji="0" lang="it-IT" sz="2800" b="1" i="0" dirty="0">
                <a:latin typeface="Calibri" pitchFamily="34" charset="0"/>
                <a:cs typeface="Calibri" pitchFamily="34" charset="0"/>
              </a:rPr>
              <a:t>I</a:t>
            </a:r>
            <a:r>
              <a:rPr kumimoji="0" lang="it-IT" sz="2800" b="1" i="0" dirty="0" smtClean="0">
                <a:latin typeface="Calibri" pitchFamily="34" charset="0"/>
                <a:cs typeface="Calibri" pitchFamily="34" charset="0"/>
              </a:rPr>
              <a:t>talia: realtà e prospettive</a:t>
            </a:r>
          </a:p>
          <a:p>
            <a:pPr marL="457200" indent="-457200" algn="ctr">
              <a:spcBef>
                <a:spcPts val="300"/>
              </a:spcBef>
            </a:pPr>
            <a:endParaRPr kumimoji="0" lang="it-IT" sz="1800" b="1" i="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ctr">
              <a:spcBef>
                <a:spcPts val="300"/>
              </a:spcBef>
            </a:pPr>
            <a:r>
              <a:rPr kumimoji="0" lang="it-IT" sz="1400" b="1" i="0" dirty="0" smtClean="0">
                <a:latin typeface="Calibri" pitchFamily="34" charset="0"/>
                <a:cs typeface="Calibri" pitchFamily="34" charset="0"/>
              </a:rPr>
              <a:t>12 Giugno 2013</a:t>
            </a:r>
            <a:endParaRPr kumimoji="0" lang="it-IT" sz="1400" b="1" i="0" dirty="0">
              <a:latin typeface="Calibri" pitchFamily="34" charset="0"/>
              <a:cs typeface="Calibri" pitchFamily="34" charset="0"/>
            </a:endParaRPr>
          </a:p>
          <a:p>
            <a:pPr marL="457200" indent="-457200" algn="ctr">
              <a:spcBef>
                <a:spcPts val="300"/>
              </a:spcBef>
            </a:pPr>
            <a:endParaRPr kumimoji="0" lang="en-GB" sz="1800" b="1" i="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ctr">
              <a:spcBef>
                <a:spcPts val="300"/>
              </a:spcBef>
            </a:pPr>
            <a:r>
              <a:rPr kumimoji="0" lang="en-GB" sz="1800" b="1" i="0" dirty="0" smtClean="0">
                <a:latin typeface="Calibri" pitchFamily="34" charset="0"/>
                <a:cs typeface="Calibri" pitchFamily="34" charset="0"/>
              </a:rPr>
              <a:t>Prof. Maurizio Dècina</a:t>
            </a:r>
            <a:endParaRPr kumimoji="0" lang="en-GB" sz="1800" b="1" i="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5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38124" y="49076"/>
            <a:ext cx="8640000" cy="42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0" rIns="0" bIns="0" anchor="ctr"/>
          <a:lstStyle/>
          <a:p>
            <a:pPr marL="457200" indent="-457200" algn="ctr">
              <a:spcBef>
                <a:spcPts val="300"/>
              </a:spcBef>
            </a:pPr>
            <a:r>
              <a:rPr kumimoji="0" lang="it-IT" sz="1800" b="1" i="0" dirty="0" smtClean="0">
                <a:latin typeface="Calibri" pitchFamily="34" charset="0"/>
                <a:cs typeface="Calibri" pitchFamily="34" charset="0"/>
              </a:rPr>
              <a:t>Qualità dell’accesso ad Internet - Attori e prospettive </a:t>
            </a:r>
            <a:r>
              <a:rPr kumimoji="0" lang="it-IT" sz="1800" b="1" i="0" dirty="0">
                <a:latin typeface="Calibri" pitchFamily="34" charset="0"/>
                <a:cs typeface="Calibri" pitchFamily="34" charset="0"/>
              </a:rPr>
              <a:t>di interesse nel mercato italiano</a:t>
            </a:r>
            <a:endParaRPr kumimoji="0" lang="en-GB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9" name="Rectangle 5"/>
          <p:cNvSpPr>
            <a:spLocks noChangeArrowheads="1"/>
          </p:cNvSpPr>
          <p:nvPr/>
        </p:nvSpPr>
        <p:spPr bwMode="auto">
          <a:xfrm>
            <a:off x="431803" y="584201"/>
            <a:ext cx="5317066" cy="3725334"/>
          </a:xfrm>
          <a:prstGeom prst="rect">
            <a:avLst/>
          </a:prstGeom>
          <a:solidFill>
            <a:srgbClr val="DCE6F2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000" tIns="36000" rIns="36000" bIns="72000" numCol="1" anchor="b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</a:pPr>
            <a:r>
              <a:rPr kumimoji="0" lang="it-IT" sz="2000" b="1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Domanda</a:t>
            </a:r>
            <a:endParaRPr kumimoji="0" lang="it-IT" sz="20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83" name="Rectangle 7"/>
          <p:cNvSpPr>
            <a:spLocks noChangeArrowheads="1"/>
          </p:cNvSpPr>
          <p:nvPr/>
        </p:nvSpPr>
        <p:spPr bwMode="auto">
          <a:xfrm>
            <a:off x="2874228" y="878157"/>
            <a:ext cx="2629105" cy="1368000"/>
          </a:xfrm>
          <a:prstGeom prst="rect">
            <a:avLst/>
          </a:prstGeom>
          <a:solidFill>
            <a:srgbClr val="3A669C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0" tIns="90000" rIns="7200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kumimoji="0" lang="it-IT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Consumatore</a:t>
            </a:r>
          </a:p>
          <a:p>
            <a:pPr marL="285750" indent="-192088">
              <a:spcBef>
                <a:spcPts val="0"/>
              </a:spcBef>
              <a:buFont typeface="Wingdings" pitchFamily="2" charset="2"/>
              <a:buChar char="Ø"/>
            </a:pPr>
            <a:r>
              <a:rPr kumimoji="0" lang="it-IT" sz="1000" i="0" dirty="0">
                <a:solidFill>
                  <a:schemeClr val="bg1"/>
                </a:solidFill>
                <a:latin typeface="Calibri" pitchFamily="34" charset="0"/>
                <a:cs typeface="+mn-cs"/>
              </a:rPr>
              <a:t>Misurare </a:t>
            </a: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 il livello di servizio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Verificare aderenza al contratto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Confrontarsi con prestazioni di mercato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Supportare decisione di acquisto</a:t>
            </a:r>
            <a:endParaRPr kumimoji="0" lang="it-IT" sz="1000" i="0" dirty="0">
              <a:solidFill>
                <a:schemeClr val="bg1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93" name="Rectangle 14"/>
          <p:cNvSpPr>
            <a:spLocks noChangeArrowheads="1"/>
          </p:cNvSpPr>
          <p:nvPr/>
        </p:nvSpPr>
        <p:spPr bwMode="auto">
          <a:xfrm>
            <a:off x="2874228" y="2506099"/>
            <a:ext cx="2629105" cy="1368000"/>
          </a:xfrm>
          <a:prstGeom prst="rect">
            <a:avLst/>
          </a:prstGeom>
          <a:solidFill>
            <a:srgbClr val="3A669C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0" tIns="90000" rIns="7200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kumimoji="0" lang="it-IT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Azienda</a:t>
            </a:r>
          </a:p>
          <a:p>
            <a:pPr marL="285750" indent="-192088">
              <a:spcBef>
                <a:spcPts val="0"/>
              </a:spcBef>
              <a:buFont typeface="Wingdings" pitchFamily="2" charset="2"/>
              <a:buChar char="Ø"/>
            </a:pPr>
            <a:r>
              <a:rPr kumimoji="0" lang="it-IT" sz="1000" i="0" dirty="0">
                <a:solidFill>
                  <a:schemeClr val="bg1"/>
                </a:solidFill>
                <a:latin typeface="Calibri" pitchFamily="34" charset="0"/>
                <a:cs typeface="+mn-cs"/>
              </a:rPr>
              <a:t>Misurare gli </a:t>
            </a: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SLA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Alimentare determinazione penali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>
                <a:solidFill>
                  <a:schemeClr val="bg1"/>
                </a:solidFill>
                <a:latin typeface="Calibri" pitchFamily="34" charset="0"/>
              </a:rPr>
              <a:t>Confrontarsi con prestazioni di mercato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>
                <a:solidFill>
                  <a:schemeClr val="bg1"/>
                </a:solidFill>
                <a:latin typeface="Calibri" pitchFamily="34" charset="0"/>
              </a:rPr>
              <a:t>Supportare decisione di </a:t>
            </a: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</a:rPr>
              <a:t>acquisto</a:t>
            </a:r>
            <a:endParaRPr kumimoji="0" lang="it-IT" sz="1000" i="0" dirty="0">
              <a:solidFill>
                <a:schemeClr val="bg1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96" name="Rectangle 17"/>
          <p:cNvSpPr>
            <a:spLocks noChangeArrowheads="1"/>
          </p:cNvSpPr>
          <p:nvPr/>
        </p:nvSpPr>
        <p:spPr bwMode="auto">
          <a:xfrm>
            <a:off x="668866" y="878157"/>
            <a:ext cx="1938122" cy="2995941"/>
          </a:xfrm>
          <a:prstGeom prst="rect">
            <a:avLst/>
          </a:prstGeom>
          <a:solidFill>
            <a:srgbClr val="3A669C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0" tIns="90000" rIns="7200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kumimoji="0" lang="it-IT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Associazione Consumatori</a:t>
            </a:r>
          </a:p>
          <a:p>
            <a:pPr algn="ctr">
              <a:spcBef>
                <a:spcPts val="0"/>
              </a:spcBef>
              <a:spcAft>
                <a:spcPts val="1200"/>
              </a:spcAft>
            </a:pPr>
            <a:endParaRPr kumimoji="0" lang="it-IT" sz="1600" b="1" i="0" dirty="0" smtClean="0">
              <a:solidFill>
                <a:schemeClr val="bg1"/>
              </a:solidFill>
              <a:latin typeface="Arial" charset="0"/>
              <a:cs typeface="+mn-cs"/>
            </a:endParaRPr>
          </a:p>
          <a:p>
            <a:pPr marL="285750" indent="-192088">
              <a:spcBef>
                <a:spcPct val="500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Costruire un osservatorio dei livelli di servizio erogati</a:t>
            </a:r>
          </a:p>
          <a:p>
            <a:pPr marL="285750" indent="-192088">
              <a:spcBef>
                <a:spcPct val="500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Alimentare le negoziazioni collettive con operatori e regolatori</a:t>
            </a:r>
            <a:endParaRPr kumimoji="0" lang="it-IT" sz="1000" i="0" dirty="0">
              <a:solidFill>
                <a:schemeClr val="bg1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100" name="Rectangle 21"/>
          <p:cNvSpPr>
            <a:spLocks noChangeArrowheads="1"/>
          </p:cNvSpPr>
          <p:nvPr/>
        </p:nvSpPr>
        <p:spPr bwMode="auto">
          <a:xfrm>
            <a:off x="5935135" y="584201"/>
            <a:ext cx="2750929" cy="3725334"/>
          </a:xfrm>
          <a:prstGeom prst="rect">
            <a:avLst/>
          </a:prstGeom>
          <a:solidFill>
            <a:srgbClr val="FFFFE5"/>
          </a:solidFill>
          <a:ln w="6350"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000" tIns="36000" rIns="36000" bIns="72000" numCol="1" anchor="b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</a:pPr>
            <a:r>
              <a:rPr kumimoji="0" lang="it-IT" sz="2000" b="1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Offerta</a:t>
            </a:r>
            <a:endParaRPr kumimoji="0" lang="it-IT" sz="20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102" name="Rectangle 23"/>
          <p:cNvSpPr>
            <a:spLocks noChangeArrowheads="1"/>
          </p:cNvSpPr>
          <p:nvPr/>
        </p:nvSpPr>
        <p:spPr bwMode="auto">
          <a:xfrm>
            <a:off x="6214533" y="878157"/>
            <a:ext cx="2196000" cy="2995941"/>
          </a:xfrm>
          <a:prstGeom prst="rect">
            <a:avLst/>
          </a:prstGeom>
          <a:solidFill>
            <a:srgbClr val="FFE389"/>
          </a:solidFill>
          <a:ln w="6350"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0" tIns="90000" rIns="7200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spcAft>
                <a:spcPts val="1200"/>
              </a:spcAft>
            </a:pPr>
            <a:r>
              <a:rPr kumimoji="0" lang="it-IT" sz="1600" b="1" i="0" dirty="0">
                <a:solidFill>
                  <a:srgbClr val="000000"/>
                </a:solidFill>
                <a:latin typeface="Arial" charset="0"/>
                <a:cs typeface="+mn-cs"/>
              </a:rPr>
              <a:t>Operatori di </a:t>
            </a:r>
            <a:r>
              <a:rPr kumimoji="0" lang="it-IT" sz="1600" b="1" i="0" dirty="0" smtClean="0">
                <a:solidFill>
                  <a:srgbClr val="000000"/>
                </a:solidFill>
                <a:latin typeface="Arial" charset="0"/>
                <a:cs typeface="+mn-cs"/>
              </a:rPr>
              <a:t>telecomunicazioni &amp; ISP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latin typeface="Calibri" pitchFamily="34" charset="0"/>
                <a:cs typeface="+mn-cs"/>
              </a:rPr>
              <a:t>Monitorare il </a:t>
            </a:r>
            <a:r>
              <a:rPr kumimoji="0" lang="it-IT" sz="1000" i="0" dirty="0">
                <a:latin typeface="Calibri" pitchFamily="34" charset="0"/>
                <a:cs typeface="+mn-cs"/>
              </a:rPr>
              <a:t>livello di servizio percepito dai </a:t>
            </a:r>
            <a:r>
              <a:rPr kumimoji="0" lang="it-IT" sz="1000" i="0" dirty="0" smtClean="0">
                <a:latin typeface="Calibri" pitchFamily="34" charset="0"/>
                <a:cs typeface="+mn-cs"/>
              </a:rPr>
              <a:t>clienti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latin typeface="Calibri" pitchFamily="34" charset="0"/>
                <a:cs typeface="+mn-cs"/>
              </a:rPr>
              <a:t>Monitorare gli SLA (lato cliente)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>
                <a:latin typeface="Calibri" pitchFamily="34" charset="0"/>
                <a:cs typeface="+mn-cs"/>
              </a:rPr>
              <a:t>Confrontarsi con prestazioni di </a:t>
            </a:r>
            <a:r>
              <a:rPr kumimoji="0" lang="it-IT" sz="1000" i="0" dirty="0" smtClean="0">
                <a:latin typeface="Calibri" pitchFamily="34" charset="0"/>
                <a:cs typeface="+mn-cs"/>
              </a:rPr>
              <a:t>mercato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latin typeface="Calibri" pitchFamily="34" charset="0"/>
                <a:cs typeface="+mn-cs"/>
              </a:rPr>
              <a:t>Supportare l’azione commerciale</a:t>
            </a:r>
            <a:endParaRPr kumimoji="0" lang="it-IT" sz="1000" i="0" dirty="0">
              <a:latin typeface="Calibri" pitchFamily="34" charset="0"/>
              <a:cs typeface="+mn-cs"/>
            </a:endParaRPr>
          </a:p>
        </p:txBody>
      </p:sp>
      <p:sp>
        <p:nvSpPr>
          <p:cNvPr id="107" name="Rectangle 28"/>
          <p:cNvSpPr>
            <a:spLocks noChangeArrowheads="1"/>
          </p:cNvSpPr>
          <p:nvPr/>
        </p:nvSpPr>
        <p:spPr bwMode="auto">
          <a:xfrm>
            <a:off x="431803" y="4470402"/>
            <a:ext cx="8263466" cy="1905000"/>
          </a:xfrm>
          <a:prstGeom prst="rect">
            <a:avLst/>
          </a:prstGeom>
          <a:solidFill>
            <a:srgbClr val="FEE8E6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7200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</a:pPr>
            <a:r>
              <a:rPr kumimoji="0" lang="it-IT" sz="2000" b="1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Regolamentazione</a:t>
            </a:r>
            <a:endParaRPr kumimoji="0" lang="it-IT" sz="20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109" name="Rectangle 30"/>
          <p:cNvSpPr>
            <a:spLocks noChangeArrowheads="1"/>
          </p:cNvSpPr>
          <p:nvPr/>
        </p:nvSpPr>
        <p:spPr bwMode="auto">
          <a:xfrm>
            <a:off x="4649741" y="4967862"/>
            <a:ext cx="3816000" cy="1224000"/>
          </a:xfrm>
          <a:prstGeom prst="rect">
            <a:avLst/>
          </a:prstGeom>
          <a:solidFill>
            <a:srgbClr val="85312F"/>
          </a:solidFill>
          <a:ln w="635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0" tIns="90000" rIns="7200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kumimoji="0" lang="it-IT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Autorità Garante della Concorrenza e del Mercato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>
                <a:solidFill>
                  <a:schemeClr val="bg1"/>
                </a:solidFill>
                <a:latin typeface="Calibri" pitchFamily="34" charset="0"/>
                <a:cs typeface="+mn-cs"/>
              </a:rPr>
              <a:t>Monitorare corrispondenza tra messaggio commerciale e servizio </a:t>
            </a:r>
            <a:endParaRPr kumimoji="0" lang="it-IT" sz="1000" i="0" dirty="0" smtClean="0">
              <a:solidFill>
                <a:schemeClr val="bg1"/>
              </a:solidFill>
              <a:latin typeface="Calibri" pitchFamily="34" charset="0"/>
              <a:cs typeface="+mn-cs"/>
            </a:endParaRP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Monitorare condizioni di mercato</a:t>
            </a:r>
            <a:endParaRPr kumimoji="0" lang="it-IT" sz="1000" i="0" dirty="0">
              <a:solidFill>
                <a:schemeClr val="bg1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114" name="Rectangle 35"/>
          <p:cNvSpPr>
            <a:spLocks noChangeArrowheads="1"/>
          </p:cNvSpPr>
          <p:nvPr/>
        </p:nvSpPr>
        <p:spPr bwMode="auto">
          <a:xfrm>
            <a:off x="668865" y="4967862"/>
            <a:ext cx="3816000" cy="1224000"/>
          </a:xfrm>
          <a:prstGeom prst="rect">
            <a:avLst/>
          </a:prstGeom>
          <a:solidFill>
            <a:srgbClr val="85312F"/>
          </a:solidFill>
          <a:ln w="635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0" tIns="90000" rIns="7200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kumimoji="0" lang="it-IT" sz="1600" b="1" i="0" dirty="0" smtClean="0">
                <a:solidFill>
                  <a:schemeClr val="bg1"/>
                </a:solidFill>
                <a:latin typeface="Arial" charset="0"/>
                <a:cs typeface="+mn-cs"/>
              </a:rPr>
              <a:t>Autorità per le Garanzie nelle Comunicazioni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>
                <a:solidFill>
                  <a:schemeClr val="bg1"/>
                </a:solidFill>
                <a:latin typeface="Calibri" pitchFamily="34" charset="0"/>
                <a:cs typeface="+mn-cs"/>
              </a:rPr>
              <a:t>Monitorare trasparenza dell’offerta accesso ad </a:t>
            </a: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Internet</a:t>
            </a:r>
          </a:p>
          <a:p>
            <a:pPr marL="285750" indent="-192088">
              <a:spcBef>
                <a:spcPct val="50000"/>
              </a:spcBef>
              <a:buFont typeface="Wingdings" pitchFamily="2" charset="2"/>
              <a:buChar char="Ø"/>
            </a:pPr>
            <a:r>
              <a:rPr kumimoji="0" lang="it-IT" sz="1000" i="0" dirty="0" smtClean="0">
                <a:solidFill>
                  <a:schemeClr val="bg1"/>
                </a:solidFill>
                <a:latin typeface="Calibri" pitchFamily="34" charset="0"/>
                <a:cs typeface="+mn-cs"/>
              </a:rPr>
              <a:t>Monitorare il livello di servizio di mercato</a:t>
            </a:r>
            <a:endParaRPr kumimoji="0" lang="it-IT" sz="1000" i="0" dirty="0">
              <a:solidFill>
                <a:schemeClr val="bg1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429723" y="6527800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b="1" i="0" dirty="0" smtClean="0">
                <a:latin typeface="Calibri" pitchFamily="34" charset="0"/>
              </a:rPr>
              <a:t>1</a:t>
            </a:r>
            <a:endParaRPr lang="it-IT" sz="1050" b="1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42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38124" y="49076"/>
            <a:ext cx="8640000" cy="42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0" rIns="0" bIns="0" anchor="ctr"/>
          <a:lstStyle/>
          <a:p>
            <a:pPr marL="457200" indent="-457200" algn="ctr">
              <a:spcBef>
                <a:spcPts val="300"/>
              </a:spcBef>
            </a:pPr>
            <a:r>
              <a:rPr kumimoji="0" lang="it-IT" sz="1800" b="1" i="0" dirty="0" smtClean="0">
                <a:latin typeface="Calibri" pitchFamily="34" charset="0"/>
                <a:cs typeface="Calibri" pitchFamily="34" charset="0"/>
              </a:rPr>
              <a:t>Banda di accesso fissa e mobile</a:t>
            </a:r>
            <a:endParaRPr kumimoji="0" lang="en-GB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429723" y="6527800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b="1" i="0" dirty="0" smtClean="0">
                <a:latin typeface="Calibri" pitchFamily="34" charset="0"/>
              </a:rPr>
              <a:t>2</a:t>
            </a:r>
            <a:endParaRPr lang="it-IT" sz="1050" b="1" i="0" dirty="0">
              <a:latin typeface="Calibri" pitchFamily="34" charset="0"/>
            </a:endParaRPr>
          </a:p>
        </p:txBody>
      </p:sp>
      <p:grpSp>
        <p:nvGrpSpPr>
          <p:cNvPr id="59" name="Gruppo 6"/>
          <p:cNvGrpSpPr>
            <a:grpSpLocks/>
          </p:cNvGrpSpPr>
          <p:nvPr/>
        </p:nvGrpSpPr>
        <p:grpSpPr bwMode="auto">
          <a:xfrm>
            <a:off x="292924" y="973886"/>
            <a:ext cx="8576733" cy="4910437"/>
            <a:chOff x="-344339" y="1021378"/>
            <a:chExt cx="8473899" cy="4833121"/>
          </a:xfrm>
        </p:grpSpPr>
        <p:sp>
          <p:nvSpPr>
            <p:cNvPr id="60" name="Rettangolo 59"/>
            <p:cNvSpPr/>
            <p:nvPr/>
          </p:nvSpPr>
          <p:spPr>
            <a:xfrm>
              <a:off x="916110" y="1053123"/>
              <a:ext cx="6984855" cy="3888718"/>
            </a:xfrm>
            <a:prstGeom prst="rect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1" name="Connettore 1 60"/>
            <p:cNvCxnSpPr/>
            <p:nvPr/>
          </p:nvCxnSpPr>
          <p:spPr>
            <a:xfrm>
              <a:off x="916110" y="4508527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2" name="Connettore 1 61"/>
            <p:cNvCxnSpPr/>
            <p:nvPr/>
          </p:nvCxnSpPr>
          <p:spPr>
            <a:xfrm>
              <a:off x="916110" y="4076800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3" name="Connettore 1 62"/>
            <p:cNvCxnSpPr/>
            <p:nvPr/>
          </p:nvCxnSpPr>
          <p:spPr>
            <a:xfrm>
              <a:off x="916110" y="3645072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4" name="Connettore 1 63"/>
            <p:cNvCxnSpPr/>
            <p:nvPr/>
          </p:nvCxnSpPr>
          <p:spPr>
            <a:xfrm>
              <a:off x="916110" y="3213345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5" name="Connettore 1 64"/>
            <p:cNvCxnSpPr/>
            <p:nvPr/>
          </p:nvCxnSpPr>
          <p:spPr>
            <a:xfrm>
              <a:off x="916110" y="2781618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6" name="Connettore 1 65"/>
            <p:cNvCxnSpPr/>
            <p:nvPr/>
          </p:nvCxnSpPr>
          <p:spPr>
            <a:xfrm>
              <a:off x="916110" y="2348304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7" name="Connettore 1 66"/>
            <p:cNvCxnSpPr/>
            <p:nvPr/>
          </p:nvCxnSpPr>
          <p:spPr>
            <a:xfrm>
              <a:off x="916110" y="1916577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8" name="Connettore 1 67"/>
            <p:cNvCxnSpPr/>
            <p:nvPr/>
          </p:nvCxnSpPr>
          <p:spPr>
            <a:xfrm>
              <a:off x="916110" y="1484850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9" name="Connettore 1 68"/>
            <p:cNvCxnSpPr/>
            <p:nvPr/>
          </p:nvCxnSpPr>
          <p:spPr>
            <a:xfrm>
              <a:off x="916110" y="1053123"/>
              <a:ext cx="6984855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70" name="Connettore 1 69"/>
            <p:cNvCxnSpPr/>
            <p:nvPr/>
          </p:nvCxnSpPr>
          <p:spPr>
            <a:xfrm>
              <a:off x="2140047" y="1053123"/>
              <a:ext cx="0" cy="3888718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71" name="Connettore 1 70"/>
            <p:cNvCxnSpPr/>
            <p:nvPr/>
          </p:nvCxnSpPr>
          <p:spPr>
            <a:xfrm>
              <a:off x="3365572" y="1053123"/>
              <a:ext cx="0" cy="3888718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72" name="Connettore 1 71"/>
            <p:cNvCxnSpPr/>
            <p:nvPr/>
          </p:nvCxnSpPr>
          <p:spPr>
            <a:xfrm>
              <a:off x="4589509" y="1053123"/>
              <a:ext cx="0" cy="3888718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73" name="Connettore 1 72"/>
            <p:cNvCxnSpPr/>
            <p:nvPr/>
          </p:nvCxnSpPr>
          <p:spPr>
            <a:xfrm>
              <a:off x="5813446" y="1053123"/>
              <a:ext cx="0" cy="3888718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74" name="Connettore 1 73"/>
            <p:cNvCxnSpPr/>
            <p:nvPr/>
          </p:nvCxnSpPr>
          <p:spPr>
            <a:xfrm>
              <a:off x="7037383" y="1053123"/>
              <a:ext cx="0" cy="3888718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75" name="CasellaDiTesto 22"/>
            <p:cNvSpPr txBox="1">
              <a:spLocks noChangeArrowheads="1"/>
            </p:cNvSpPr>
            <p:nvPr/>
          </p:nvSpPr>
          <p:spPr bwMode="auto">
            <a:xfrm>
              <a:off x="746047" y="5075892"/>
              <a:ext cx="67489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1995             2000               2005             2010              2015               2020 </a:t>
              </a:r>
            </a:p>
          </p:txBody>
        </p:sp>
        <p:cxnSp>
          <p:nvCxnSpPr>
            <p:cNvPr id="76" name="Connettore 1 75"/>
            <p:cNvCxnSpPr/>
            <p:nvPr/>
          </p:nvCxnSpPr>
          <p:spPr>
            <a:xfrm flipV="1">
              <a:off x="1708256" y="1916577"/>
              <a:ext cx="6192708" cy="3025264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dash"/>
            </a:ln>
            <a:effectLst/>
          </p:spPr>
        </p:cxnSp>
        <p:sp>
          <p:nvSpPr>
            <p:cNvPr id="77" name="CasellaDiTesto 24"/>
            <p:cNvSpPr txBox="1">
              <a:spLocks noChangeArrowheads="1"/>
            </p:cNvSpPr>
            <p:nvPr/>
          </p:nvSpPr>
          <p:spPr bwMode="auto">
            <a:xfrm>
              <a:off x="6858475" y="2164214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78" name="CasellaDiTesto 25"/>
            <p:cNvSpPr txBox="1">
              <a:spLocks noChangeArrowheads="1"/>
            </p:cNvSpPr>
            <p:nvPr/>
          </p:nvSpPr>
          <p:spPr bwMode="auto">
            <a:xfrm>
              <a:off x="5885242" y="2627620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79" name="CasellaDiTesto 26"/>
            <p:cNvSpPr txBox="1">
              <a:spLocks noChangeArrowheads="1"/>
            </p:cNvSpPr>
            <p:nvPr/>
          </p:nvSpPr>
          <p:spPr bwMode="auto">
            <a:xfrm>
              <a:off x="4916364" y="3037602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80" name="CasellaDiTesto 27"/>
            <p:cNvSpPr txBox="1">
              <a:spLocks noChangeArrowheads="1"/>
            </p:cNvSpPr>
            <p:nvPr/>
          </p:nvSpPr>
          <p:spPr bwMode="auto">
            <a:xfrm>
              <a:off x="1567012" y="4725144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81" name="CasellaDiTesto 28"/>
            <p:cNvSpPr txBox="1">
              <a:spLocks noChangeArrowheads="1"/>
            </p:cNvSpPr>
            <p:nvPr/>
          </p:nvSpPr>
          <p:spPr bwMode="auto">
            <a:xfrm>
              <a:off x="2758374" y="4180438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82" name="CasellaDiTesto 29"/>
            <p:cNvSpPr txBox="1">
              <a:spLocks noChangeArrowheads="1"/>
            </p:cNvSpPr>
            <p:nvPr/>
          </p:nvSpPr>
          <p:spPr bwMode="auto">
            <a:xfrm>
              <a:off x="3652994" y="3707740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83" name="CasellaDiTesto 30"/>
            <p:cNvSpPr txBox="1">
              <a:spLocks noChangeArrowheads="1"/>
            </p:cNvSpPr>
            <p:nvPr/>
          </p:nvSpPr>
          <p:spPr bwMode="auto">
            <a:xfrm>
              <a:off x="4518017" y="3316923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84" name="CasellaDiTesto 31"/>
            <p:cNvSpPr txBox="1">
              <a:spLocks noChangeArrowheads="1"/>
            </p:cNvSpPr>
            <p:nvPr/>
          </p:nvSpPr>
          <p:spPr bwMode="auto">
            <a:xfrm>
              <a:off x="1420746" y="4499828"/>
              <a:ext cx="6431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GSM</a:t>
              </a:r>
            </a:p>
          </p:txBody>
        </p:sp>
        <p:sp>
          <p:nvSpPr>
            <p:cNvPr id="85" name="CasellaDiTesto 32"/>
            <p:cNvSpPr txBox="1">
              <a:spLocks noChangeArrowheads="1"/>
            </p:cNvSpPr>
            <p:nvPr/>
          </p:nvSpPr>
          <p:spPr bwMode="auto">
            <a:xfrm>
              <a:off x="2756124" y="4405754"/>
              <a:ext cx="7589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UMTS</a:t>
              </a:r>
            </a:p>
          </p:txBody>
        </p:sp>
        <p:sp>
          <p:nvSpPr>
            <p:cNvPr id="86" name="CasellaDiTesto 33"/>
            <p:cNvSpPr txBox="1">
              <a:spLocks noChangeArrowheads="1"/>
            </p:cNvSpPr>
            <p:nvPr/>
          </p:nvSpPr>
          <p:spPr bwMode="auto">
            <a:xfrm>
              <a:off x="3752595" y="3923764"/>
              <a:ext cx="686790" cy="326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HSPA</a:t>
              </a:r>
            </a:p>
          </p:txBody>
        </p:sp>
        <p:sp>
          <p:nvSpPr>
            <p:cNvPr id="87" name="CasellaDiTesto 34"/>
            <p:cNvSpPr txBox="1">
              <a:spLocks noChangeArrowheads="1"/>
            </p:cNvSpPr>
            <p:nvPr/>
          </p:nvSpPr>
          <p:spPr bwMode="auto">
            <a:xfrm>
              <a:off x="4576870" y="3573016"/>
              <a:ext cx="802206" cy="326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HSPA+</a:t>
              </a:r>
            </a:p>
          </p:txBody>
        </p:sp>
        <p:sp>
          <p:nvSpPr>
            <p:cNvPr id="88" name="CasellaDiTesto 35"/>
            <p:cNvSpPr txBox="1">
              <a:spLocks noChangeArrowheads="1"/>
            </p:cNvSpPr>
            <p:nvPr/>
          </p:nvSpPr>
          <p:spPr bwMode="auto">
            <a:xfrm>
              <a:off x="5132388" y="3181618"/>
              <a:ext cx="4899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LTE</a:t>
              </a:r>
            </a:p>
          </p:txBody>
        </p:sp>
        <p:sp>
          <p:nvSpPr>
            <p:cNvPr id="89" name="CasellaDiTesto 36"/>
            <p:cNvSpPr txBox="1">
              <a:spLocks noChangeArrowheads="1"/>
            </p:cNvSpPr>
            <p:nvPr/>
          </p:nvSpPr>
          <p:spPr bwMode="auto">
            <a:xfrm>
              <a:off x="5852468" y="2821578"/>
              <a:ext cx="15028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LTE-Advanced</a:t>
              </a:r>
            </a:p>
          </p:txBody>
        </p:sp>
        <p:sp>
          <p:nvSpPr>
            <p:cNvPr id="90" name="CasellaDiTesto 37"/>
            <p:cNvSpPr txBox="1">
              <a:spLocks noChangeArrowheads="1"/>
            </p:cNvSpPr>
            <p:nvPr/>
          </p:nvSpPr>
          <p:spPr bwMode="auto">
            <a:xfrm>
              <a:off x="6658682" y="2389530"/>
              <a:ext cx="12820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LTE-Beyond</a:t>
              </a:r>
            </a:p>
          </p:txBody>
        </p:sp>
        <p:cxnSp>
          <p:nvCxnSpPr>
            <p:cNvPr id="91" name="Connettore 1 90"/>
            <p:cNvCxnSpPr/>
            <p:nvPr/>
          </p:nvCxnSpPr>
          <p:spPr>
            <a:xfrm flipV="1">
              <a:off x="916110" y="1278510"/>
              <a:ext cx="6464166" cy="3158591"/>
            </a:xfrm>
            <a:prstGeom prst="line">
              <a:avLst/>
            </a:prstGeom>
            <a:noFill/>
            <a:ln w="38100" cap="flat" cmpd="sng" algn="ctr">
              <a:solidFill>
                <a:srgbClr val="4F81BD">
                  <a:shade val="95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92" name="CasellaDiTesto 39"/>
            <p:cNvSpPr txBox="1">
              <a:spLocks noChangeArrowheads="1"/>
            </p:cNvSpPr>
            <p:nvPr/>
          </p:nvSpPr>
          <p:spPr bwMode="auto">
            <a:xfrm>
              <a:off x="774924" y="4211796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93" name="CasellaDiTesto 40"/>
            <p:cNvSpPr txBox="1">
              <a:spLocks noChangeArrowheads="1"/>
            </p:cNvSpPr>
            <p:nvPr/>
          </p:nvSpPr>
          <p:spPr bwMode="auto">
            <a:xfrm>
              <a:off x="1924802" y="3698448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94" name="CasellaDiTesto 41"/>
            <p:cNvSpPr txBox="1">
              <a:spLocks noChangeArrowheads="1"/>
            </p:cNvSpPr>
            <p:nvPr/>
          </p:nvSpPr>
          <p:spPr bwMode="auto">
            <a:xfrm>
              <a:off x="3334438" y="3059668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95" name="CasellaDiTesto 42"/>
            <p:cNvSpPr txBox="1">
              <a:spLocks noChangeArrowheads="1"/>
            </p:cNvSpPr>
            <p:nvPr/>
          </p:nvSpPr>
          <p:spPr bwMode="auto">
            <a:xfrm>
              <a:off x="2830382" y="3284984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96" name="CasellaDiTesto 43"/>
            <p:cNvSpPr txBox="1">
              <a:spLocks noChangeArrowheads="1"/>
            </p:cNvSpPr>
            <p:nvPr/>
          </p:nvSpPr>
          <p:spPr bwMode="auto">
            <a:xfrm>
              <a:off x="4270542" y="2483604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97" name="CasellaDiTesto 44"/>
            <p:cNvSpPr txBox="1">
              <a:spLocks noChangeArrowheads="1"/>
            </p:cNvSpPr>
            <p:nvPr/>
          </p:nvSpPr>
          <p:spPr bwMode="auto">
            <a:xfrm>
              <a:off x="4916364" y="2164214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98" name="CasellaDiTesto 45"/>
            <p:cNvSpPr txBox="1">
              <a:spLocks noChangeArrowheads="1"/>
            </p:cNvSpPr>
            <p:nvPr/>
          </p:nvSpPr>
          <p:spPr bwMode="auto">
            <a:xfrm>
              <a:off x="5896946" y="1713632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99" name="CasellaDiTesto 46"/>
            <p:cNvSpPr txBox="1">
              <a:spLocks noChangeArrowheads="1"/>
            </p:cNvSpPr>
            <p:nvPr/>
          </p:nvSpPr>
          <p:spPr bwMode="auto">
            <a:xfrm>
              <a:off x="6862830" y="1278052"/>
              <a:ext cx="357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  <a:sym typeface="Wingdings" pitchFamily="2" charset="2"/>
                </a:rPr>
                <a:t></a:t>
              </a: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</p:txBody>
        </p:sp>
        <p:sp>
          <p:nvSpPr>
            <p:cNvPr id="100" name="CasellaDiTesto 47"/>
            <p:cNvSpPr txBox="1">
              <a:spLocks noChangeArrowheads="1"/>
            </p:cNvSpPr>
            <p:nvPr/>
          </p:nvSpPr>
          <p:spPr bwMode="auto">
            <a:xfrm>
              <a:off x="890551" y="3927428"/>
              <a:ext cx="6527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ISDN</a:t>
              </a:r>
            </a:p>
          </p:txBody>
        </p:sp>
        <p:sp>
          <p:nvSpPr>
            <p:cNvPr id="101" name="CasellaDiTesto 48"/>
            <p:cNvSpPr txBox="1">
              <a:spLocks noChangeArrowheads="1"/>
            </p:cNvSpPr>
            <p:nvPr/>
          </p:nvSpPr>
          <p:spPr bwMode="auto">
            <a:xfrm>
              <a:off x="1647288" y="3469650"/>
              <a:ext cx="6767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ADSL</a:t>
              </a:r>
            </a:p>
          </p:txBody>
        </p:sp>
        <p:sp>
          <p:nvSpPr>
            <p:cNvPr id="102" name="CasellaDiTesto 49"/>
            <p:cNvSpPr txBox="1">
              <a:spLocks noChangeArrowheads="1"/>
            </p:cNvSpPr>
            <p:nvPr/>
          </p:nvSpPr>
          <p:spPr bwMode="auto">
            <a:xfrm>
              <a:off x="2294300" y="3059668"/>
              <a:ext cx="9092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ADSL2+</a:t>
              </a:r>
            </a:p>
          </p:txBody>
        </p:sp>
        <p:sp>
          <p:nvSpPr>
            <p:cNvPr id="103" name="CasellaDiTesto 50"/>
            <p:cNvSpPr txBox="1">
              <a:spLocks noChangeArrowheads="1"/>
            </p:cNvSpPr>
            <p:nvPr/>
          </p:nvSpPr>
          <p:spPr bwMode="auto">
            <a:xfrm>
              <a:off x="3044156" y="2769170"/>
              <a:ext cx="7906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VDSL2</a:t>
              </a:r>
            </a:p>
          </p:txBody>
        </p:sp>
        <p:sp>
          <p:nvSpPr>
            <p:cNvPr id="104" name="CasellaDiTesto 51"/>
            <p:cNvSpPr txBox="1">
              <a:spLocks noChangeArrowheads="1"/>
            </p:cNvSpPr>
            <p:nvPr/>
          </p:nvSpPr>
          <p:spPr bwMode="auto">
            <a:xfrm>
              <a:off x="3908252" y="2308230"/>
              <a:ext cx="76335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GPON</a:t>
              </a:r>
            </a:p>
          </p:txBody>
        </p:sp>
        <p:sp>
          <p:nvSpPr>
            <p:cNvPr id="105" name="CasellaDiTesto 52"/>
            <p:cNvSpPr txBox="1">
              <a:spLocks noChangeArrowheads="1"/>
            </p:cNvSpPr>
            <p:nvPr/>
          </p:nvSpPr>
          <p:spPr bwMode="auto">
            <a:xfrm>
              <a:off x="4484316" y="1957482"/>
              <a:ext cx="99738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10GPON</a:t>
              </a:r>
            </a:p>
          </p:txBody>
        </p:sp>
        <p:sp>
          <p:nvSpPr>
            <p:cNvPr id="106" name="CasellaDiTesto 53"/>
            <p:cNvSpPr txBox="1">
              <a:spLocks noChangeArrowheads="1"/>
            </p:cNvSpPr>
            <p:nvPr/>
          </p:nvSpPr>
          <p:spPr bwMode="auto">
            <a:xfrm>
              <a:off x="5328297" y="1453426"/>
              <a:ext cx="124425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WDM-PON</a:t>
              </a:r>
            </a:p>
          </p:txBody>
        </p:sp>
        <p:sp>
          <p:nvSpPr>
            <p:cNvPr id="107" name="CasellaDiTesto 54"/>
            <p:cNvSpPr txBox="1">
              <a:spLocks noChangeArrowheads="1"/>
            </p:cNvSpPr>
            <p:nvPr/>
          </p:nvSpPr>
          <p:spPr bwMode="auto">
            <a:xfrm>
              <a:off x="6508771" y="1021378"/>
              <a:ext cx="11031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NG-PON2</a:t>
              </a:r>
            </a:p>
          </p:txBody>
        </p:sp>
        <p:sp>
          <p:nvSpPr>
            <p:cNvPr id="108" name="CasellaDiTesto 55"/>
            <p:cNvSpPr txBox="1">
              <a:spLocks noChangeArrowheads="1"/>
            </p:cNvSpPr>
            <p:nvPr/>
          </p:nvSpPr>
          <p:spPr bwMode="auto">
            <a:xfrm>
              <a:off x="1243956" y="1178749"/>
              <a:ext cx="3233960" cy="646222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Accesso Pubblico Fisso e 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Mobile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Picco della Banda Aggregata</a:t>
              </a:r>
            </a:p>
          </p:txBody>
        </p:sp>
        <p:sp>
          <p:nvSpPr>
            <p:cNvPr id="109" name="CasellaDiTesto 56"/>
            <p:cNvSpPr txBox="1">
              <a:spLocks noChangeArrowheads="1"/>
            </p:cNvSpPr>
            <p:nvPr/>
          </p:nvSpPr>
          <p:spPr bwMode="auto">
            <a:xfrm>
              <a:off x="5742019" y="5485223"/>
              <a:ext cx="2387541" cy="369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Fonte: M. Dècina, 2011</a:t>
              </a:r>
            </a:p>
          </p:txBody>
        </p:sp>
        <p:sp>
          <p:nvSpPr>
            <p:cNvPr id="110" name="CasellaDiTesto 57"/>
            <p:cNvSpPr txBox="1">
              <a:spLocks noChangeArrowheads="1"/>
            </p:cNvSpPr>
            <p:nvPr/>
          </p:nvSpPr>
          <p:spPr bwMode="auto">
            <a:xfrm>
              <a:off x="-344339" y="1306078"/>
              <a:ext cx="1234890" cy="3804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Terabit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100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Gbit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10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Gbit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Gbit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100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Mbit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10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Mbit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Mbit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100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kbit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10 </a:t>
              </a:r>
              <a:r>
                <a:rPr kumimoji="0" lang="it-IT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kbit</a:t>
              </a:r>
              <a:r>
                <a:rPr kumimoji="0" lang="it-IT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cs typeface="+mn-cs"/>
                </a:rPr>
                <a:t>/s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28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sellaDiTesto 24"/>
          <p:cNvSpPr txBox="1"/>
          <p:nvPr/>
        </p:nvSpPr>
        <p:spPr>
          <a:xfrm>
            <a:off x="274618" y="3574046"/>
            <a:ext cx="8555058" cy="27735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tIns="72000" rtlCol="0">
            <a:noAutofit/>
          </a:bodyPr>
          <a:lstStyle/>
          <a:p>
            <a:pPr algn="ctr"/>
            <a:r>
              <a:rPr lang="it-IT" sz="1400" b="1" i="0" dirty="0" smtClean="0">
                <a:latin typeface="Calibri" pitchFamily="34" charset="0"/>
              </a:rPr>
              <a:t>Velocità «nominale» degli abbonamenti (% Linee)</a:t>
            </a:r>
            <a:endParaRPr lang="it-IT" sz="1400" b="1" i="0" dirty="0">
              <a:latin typeface="Calibri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74618" y="617357"/>
            <a:ext cx="8555058" cy="27735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tIns="72000" rtlCol="0">
            <a:noAutofit/>
          </a:bodyPr>
          <a:lstStyle/>
          <a:p>
            <a:pPr algn="ctr"/>
            <a:r>
              <a:rPr lang="it-IT" sz="1400" b="1" i="0" dirty="0" smtClean="0">
                <a:latin typeface="Calibri" pitchFamily="34" charset="0"/>
              </a:rPr>
              <a:t>Penetrazione linee a Larga Banda e NGA (% popolazione)</a:t>
            </a:r>
            <a:endParaRPr lang="it-IT" sz="1400" b="1" i="0" dirty="0">
              <a:latin typeface="Calibri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267" y="49076"/>
            <a:ext cx="9008533" cy="42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0" rIns="0" bIns="0" anchor="ctr"/>
          <a:lstStyle/>
          <a:p>
            <a:pPr marL="457200" indent="-457200" algn="ctr">
              <a:spcBef>
                <a:spcPts val="300"/>
              </a:spcBef>
            </a:pPr>
            <a:r>
              <a:rPr kumimoji="0" lang="it-IT" sz="1800" b="1" i="0" dirty="0" smtClean="0">
                <a:latin typeface="Calibri" pitchFamily="34" charset="0"/>
                <a:cs typeface="Calibri" pitchFamily="34" charset="0"/>
              </a:rPr>
              <a:t>Penetrazione della Banda Larga e velocità «nominale» degli abbonamenti </a:t>
            </a:r>
            <a:endParaRPr kumimoji="0" lang="en-GB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290880" y="6418060"/>
            <a:ext cx="58561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>
                <a:latin typeface="Calibri" pitchFamily="34" charset="0"/>
              </a:rPr>
              <a:t>Fonte: </a:t>
            </a:r>
            <a:r>
              <a:rPr lang="it-IT" sz="1050" dirty="0">
                <a:latin typeface="Calibri" pitchFamily="34" charset="0"/>
              </a:rPr>
              <a:t>Communications </a:t>
            </a:r>
            <a:r>
              <a:rPr lang="it-IT" sz="1050" dirty="0" err="1" smtClean="0">
                <a:latin typeface="Calibri" pitchFamily="34" charset="0"/>
              </a:rPr>
              <a:t>Committee</a:t>
            </a:r>
            <a:endParaRPr lang="it-IT" sz="1050" dirty="0"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7" t="9081"/>
          <a:stretch/>
        </p:blipFill>
        <p:spPr bwMode="auto">
          <a:xfrm>
            <a:off x="398442" y="4022435"/>
            <a:ext cx="5544000" cy="226708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tangolo 1"/>
          <p:cNvSpPr/>
          <p:nvPr/>
        </p:nvSpPr>
        <p:spPr>
          <a:xfrm>
            <a:off x="6266075" y="4124590"/>
            <a:ext cx="2340000" cy="1860514"/>
          </a:xfrm>
          <a:prstGeom prst="rect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tIns="72000" bIns="72000" anchor="ctr">
            <a:noAutofit/>
          </a:bodyPr>
          <a:lstStyle/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>
                <a:latin typeface="Calibri" pitchFamily="34" charset="0"/>
              </a:rPr>
              <a:t>EU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sz="1400" i="0" dirty="0">
                <a:latin typeface="Calibri" pitchFamily="34" charset="0"/>
              </a:rPr>
              <a:t>14.8% </a:t>
            </a:r>
            <a:r>
              <a:rPr lang="it-IT" sz="1400" i="0" dirty="0" smtClean="0">
                <a:latin typeface="Calibri" pitchFamily="34" charset="0"/>
              </a:rPr>
              <a:t>linee &gt; </a:t>
            </a:r>
            <a:r>
              <a:rPr lang="it-IT" sz="1400" i="0" dirty="0">
                <a:latin typeface="Calibri" pitchFamily="34" charset="0"/>
              </a:rPr>
              <a:t>30 Mbps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sz="1400" i="0" dirty="0">
                <a:latin typeface="Calibri" pitchFamily="34" charset="0"/>
              </a:rPr>
              <a:t>3.4 % </a:t>
            </a:r>
            <a:r>
              <a:rPr lang="it-IT" sz="1400" i="0" dirty="0" smtClean="0">
                <a:latin typeface="Calibri" pitchFamily="34" charset="0"/>
              </a:rPr>
              <a:t>linee &gt; 100 Mbps</a:t>
            </a:r>
            <a:endParaRPr lang="it-IT" sz="1400" i="0" dirty="0">
              <a:latin typeface="Calibri" pitchFamily="34" charset="0"/>
            </a:endParaRPr>
          </a:p>
          <a:p>
            <a:pPr marL="177800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>
                <a:latin typeface="Calibri" pitchFamily="34" charset="0"/>
              </a:rPr>
              <a:t>Italia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sz="1400" i="0" dirty="0">
                <a:latin typeface="Calibri" pitchFamily="34" charset="0"/>
              </a:rPr>
              <a:t>0.1% </a:t>
            </a:r>
            <a:r>
              <a:rPr lang="it-IT" sz="1400" i="0" dirty="0" smtClean="0">
                <a:latin typeface="Calibri" pitchFamily="34" charset="0"/>
              </a:rPr>
              <a:t>linee </a:t>
            </a:r>
            <a:r>
              <a:rPr lang="it-IT" sz="1400" i="0" dirty="0">
                <a:latin typeface="Calibri" pitchFamily="34" charset="0"/>
              </a:rPr>
              <a:t>&gt; </a:t>
            </a:r>
            <a:r>
              <a:rPr lang="it-IT" sz="1400" i="0" dirty="0" smtClean="0">
                <a:latin typeface="Calibri" pitchFamily="34" charset="0"/>
              </a:rPr>
              <a:t>30 Mbps</a:t>
            </a:r>
            <a:endParaRPr lang="it-IT" sz="1400" i="0" dirty="0">
              <a:latin typeface="Calibri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266075" y="1067585"/>
            <a:ext cx="2320977" cy="2081853"/>
          </a:xfrm>
          <a:prstGeom prst="rect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tIns="72000" bIns="72000" anchor="ctr">
            <a:noAutofit/>
          </a:bodyPr>
          <a:lstStyle/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 smtClean="0">
                <a:latin typeface="Calibri" pitchFamily="34" charset="0"/>
              </a:rPr>
              <a:t>EU</a:t>
            </a:r>
            <a:r>
              <a:rPr lang="it-IT" sz="1400" i="0" dirty="0" smtClean="0">
                <a:latin typeface="Calibri" pitchFamily="34" charset="0"/>
              </a:rPr>
              <a:t>: 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sz="1400" i="0" dirty="0" smtClean="0">
                <a:latin typeface="Calibri" pitchFamily="34" charset="0"/>
              </a:rPr>
              <a:t>28.8</a:t>
            </a:r>
            <a:r>
              <a:rPr lang="it-IT" sz="1400" i="0" dirty="0">
                <a:latin typeface="Calibri" pitchFamily="34" charset="0"/>
              </a:rPr>
              <a:t>% </a:t>
            </a:r>
            <a:r>
              <a:rPr lang="it-IT" sz="1400" i="0" dirty="0" smtClean="0">
                <a:latin typeface="Calibri" pitchFamily="34" charset="0"/>
              </a:rPr>
              <a:t>popolazione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sz="1400" i="0" dirty="0" smtClean="0">
                <a:latin typeface="Calibri" pitchFamily="34" charset="0"/>
              </a:rPr>
              <a:t>72.5</a:t>
            </a:r>
            <a:r>
              <a:rPr lang="it-IT" sz="1400" i="0" dirty="0">
                <a:latin typeface="Calibri" pitchFamily="34" charset="0"/>
              </a:rPr>
              <a:t>% </a:t>
            </a:r>
            <a:r>
              <a:rPr lang="it-IT" sz="1400" i="0" dirty="0" smtClean="0">
                <a:latin typeface="Calibri" pitchFamily="34" charset="0"/>
              </a:rPr>
              <a:t>famiglie</a:t>
            </a:r>
          </a:p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 smtClean="0">
                <a:latin typeface="Calibri" pitchFamily="34" charset="0"/>
              </a:rPr>
              <a:t>Italia</a:t>
            </a:r>
            <a:r>
              <a:rPr lang="it-IT" sz="1400" i="0" dirty="0" smtClean="0">
                <a:latin typeface="Calibri" pitchFamily="34" charset="0"/>
              </a:rPr>
              <a:t>: 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sz="1400" i="0" dirty="0" smtClean="0">
                <a:latin typeface="Calibri" pitchFamily="34" charset="0"/>
              </a:rPr>
              <a:t>23.5% popolazione</a:t>
            </a:r>
            <a:endParaRPr lang="it-IT" sz="1400" i="0" dirty="0">
              <a:latin typeface="Calibri" pitchFamily="34" charset="0"/>
            </a:endParaRP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sz="1400" i="0" dirty="0">
                <a:latin typeface="Calibri" pitchFamily="34" charset="0"/>
              </a:rPr>
              <a:t>55.1% </a:t>
            </a:r>
            <a:r>
              <a:rPr lang="it-IT" sz="1400" i="0" dirty="0" smtClean="0">
                <a:latin typeface="Calibri" pitchFamily="34" charset="0"/>
              </a:rPr>
              <a:t>famiglie</a:t>
            </a:r>
            <a:endParaRPr lang="it-IT" sz="1400" i="0" dirty="0">
              <a:latin typeface="Calibri" pitchFamily="34" charset="0"/>
            </a:endParaRPr>
          </a:p>
        </p:txBody>
      </p:sp>
      <p:sp>
        <p:nvSpPr>
          <p:cNvPr id="14" name="Triangolo isoscele 13"/>
          <p:cNvSpPr/>
          <p:nvPr/>
        </p:nvSpPr>
        <p:spPr bwMode="auto">
          <a:xfrm rot="5400000">
            <a:off x="5148882" y="2007761"/>
            <a:ext cx="1800000" cy="180000"/>
          </a:xfrm>
          <a:prstGeom prst="triangle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/>
          <a:extLst/>
        </p:spPr>
        <p:txBody>
          <a:bodyPr vert="horz" wrap="square" lIns="0" tIns="0" rIns="0" bIns="0" numCol="1" rtlCol="0" anchor="b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endParaRPr kumimoji="1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5" name="Triangolo isoscele 14"/>
          <p:cNvSpPr/>
          <p:nvPr/>
        </p:nvSpPr>
        <p:spPr bwMode="auto">
          <a:xfrm rot="5400000">
            <a:off x="5148882" y="4952769"/>
            <a:ext cx="1800000" cy="180000"/>
          </a:xfrm>
          <a:prstGeom prst="triangle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/>
          <a:extLst/>
        </p:spPr>
        <p:txBody>
          <a:bodyPr vert="horz" wrap="square" lIns="0" tIns="0" rIns="0" bIns="0" numCol="1" rtlCol="0" anchor="b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endParaRPr kumimoji="1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6" t="11615" r="968" b="4399"/>
          <a:stretch/>
        </p:blipFill>
        <p:spPr bwMode="auto">
          <a:xfrm>
            <a:off x="427016" y="996895"/>
            <a:ext cx="5469835" cy="23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Freccia in giù 15"/>
          <p:cNvSpPr/>
          <p:nvPr/>
        </p:nvSpPr>
        <p:spPr bwMode="auto">
          <a:xfrm rot="10800000" flipV="1">
            <a:off x="1451465" y="1885529"/>
            <a:ext cx="216000" cy="144000"/>
          </a:xfrm>
          <a:prstGeom prst="downArrow">
            <a:avLst/>
          </a:prstGeom>
          <a:solidFill>
            <a:srgbClr val="C00000"/>
          </a:solidFill>
          <a:ln w="9525">
            <a:solidFill>
              <a:schemeClr val="tx1"/>
            </a:solidFill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17" name="Freccia in giù 16"/>
          <p:cNvSpPr/>
          <p:nvPr/>
        </p:nvSpPr>
        <p:spPr bwMode="auto">
          <a:xfrm rot="10800000" flipV="1">
            <a:off x="3807851" y="1608497"/>
            <a:ext cx="216000" cy="144000"/>
          </a:xfrm>
          <a:prstGeom prst="downArrow">
            <a:avLst/>
          </a:prstGeom>
          <a:solidFill>
            <a:srgbClr val="3A669C"/>
          </a:solidFill>
          <a:ln w="9525">
            <a:solidFill>
              <a:schemeClr val="tx1"/>
            </a:solidFill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18" name="Freccia in giù 17"/>
          <p:cNvSpPr/>
          <p:nvPr/>
        </p:nvSpPr>
        <p:spPr bwMode="auto">
          <a:xfrm rot="10800000" flipV="1">
            <a:off x="2527177" y="3928829"/>
            <a:ext cx="216000" cy="144000"/>
          </a:xfrm>
          <a:prstGeom prst="downArrow">
            <a:avLst/>
          </a:prstGeom>
          <a:solidFill>
            <a:srgbClr val="C00000"/>
          </a:solidFill>
          <a:ln w="9525">
            <a:solidFill>
              <a:schemeClr val="tx1"/>
            </a:solidFill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19" name="Freccia in giù 18"/>
          <p:cNvSpPr/>
          <p:nvPr/>
        </p:nvSpPr>
        <p:spPr bwMode="auto">
          <a:xfrm rot="10800000" flipV="1">
            <a:off x="5651235" y="3928830"/>
            <a:ext cx="216000" cy="144000"/>
          </a:xfrm>
          <a:prstGeom prst="downArrow">
            <a:avLst/>
          </a:prstGeom>
          <a:solidFill>
            <a:srgbClr val="3A669C"/>
          </a:solidFill>
          <a:ln w="9525">
            <a:solidFill>
              <a:schemeClr val="tx1"/>
            </a:solidFill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4429723" y="6527800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b="1" i="0" dirty="0" smtClean="0">
                <a:latin typeface="Calibri" pitchFamily="34" charset="0"/>
              </a:rPr>
              <a:t>3</a:t>
            </a:r>
            <a:endParaRPr lang="it-IT" sz="1050" b="1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86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asellaDiTesto 39"/>
          <p:cNvSpPr txBox="1"/>
          <p:nvPr/>
        </p:nvSpPr>
        <p:spPr>
          <a:xfrm>
            <a:off x="274618" y="617357"/>
            <a:ext cx="8555058" cy="27735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tIns="72000" rtlCol="0">
            <a:noAutofit/>
          </a:bodyPr>
          <a:lstStyle/>
          <a:p>
            <a:pPr algn="ctr"/>
            <a:r>
              <a:rPr lang="it-IT" sz="1400" b="1" i="0" dirty="0" smtClean="0">
                <a:latin typeface="Calibri" pitchFamily="34" charset="0"/>
              </a:rPr>
              <a:t>Velocità media di download (Mbps)</a:t>
            </a:r>
            <a:endParaRPr lang="it-IT" sz="1400" b="1" i="0" dirty="0">
              <a:latin typeface="Calibri" pitchFamily="34" charset="0"/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274618" y="3574046"/>
            <a:ext cx="8555058" cy="27735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tIns="72000" rtlCol="0">
            <a:noAutofit/>
          </a:bodyPr>
          <a:lstStyle/>
          <a:p>
            <a:pPr algn="ctr"/>
            <a:r>
              <a:rPr lang="it-IT" sz="1400" b="1" i="0" dirty="0" smtClean="0">
                <a:latin typeface="Calibri" pitchFamily="34" charset="0"/>
              </a:rPr>
              <a:t>Velocità media di download (Mbps): trend dal 2009 ad oggi</a:t>
            </a:r>
            <a:endParaRPr lang="it-IT" sz="1400" b="1" i="0" dirty="0">
              <a:latin typeface="Calibri" pitchFamily="34" charset="0"/>
            </a:endParaRPr>
          </a:p>
        </p:txBody>
      </p:sp>
      <p:grpSp>
        <p:nvGrpSpPr>
          <p:cNvPr id="9" name="Gruppo 8"/>
          <p:cNvGrpSpPr/>
          <p:nvPr/>
        </p:nvGrpSpPr>
        <p:grpSpPr>
          <a:xfrm>
            <a:off x="384949" y="3920363"/>
            <a:ext cx="5923380" cy="2376000"/>
            <a:chOff x="412097" y="3699048"/>
            <a:chExt cx="5972460" cy="2437155"/>
          </a:xfrm>
        </p:grpSpPr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097" y="3708573"/>
              <a:ext cx="5944189" cy="2427630"/>
            </a:xfrm>
            <a:prstGeom prst="rect">
              <a:avLst/>
            </a:prstGeom>
          </p:spPr>
        </p:pic>
        <p:sp>
          <p:nvSpPr>
            <p:cNvPr id="7" name="Rettangolo 6"/>
            <p:cNvSpPr/>
            <p:nvPr/>
          </p:nvSpPr>
          <p:spPr bwMode="auto">
            <a:xfrm>
              <a:off x="5876381" y="3699048"/>
              <a:ext cx="508176" cy="1729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AutoNum type="arabicPeriod"/>
                <a:tabLst/>
              </a:pPr>
              <a:endParaRPr kumimoji="1" lang="it-IT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</a:endParaRPr>
            </a:p>
          </p:txBody>
        </p:sp>
        <p:sp>
          <p:nvSpPr>
            <p:cNvPr id="25" name="Rettangolo 24"/>
            <p:cNvSpPr/>
            <p:nvPr/>
          </p:nvSpPr>
          <p:spPr bwMode="auto">
            <a:xfrm>
              <a:off x="5900331" y="4427461"/>
              <a:ext cx="438150" cy="1729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AutoNum type="arabicPeriod"/>
                <a:tabLst/>
              </a:pPr>
              <a:endParaRPr kumimoji="1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</a:endParaRPr>
            </a:p>
          </p:txBody>
        </p:sp>
        <p:sp>
          <p:nvSpPr>
            <p:cNvPr id="35" name="Rettangolo 34"/>
            <p:cNvSpPr/>
            <p:nvPr/>
          </p:nvSpPr>
          <p:spPr bwMode="auto">
            <a:xfrm>
              <a:off x="5876382" y="5265695"/>
              <a:ext cx="438150" cy="1729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AutoNum type="arabicPeriod"/>
                <a:tabLst/>
              </a:pPr>
              <a:endParaRPr kumimoji="1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</a:endParaRPr>
            </a:p>
          </p:txBody>
        </p:sp>
      </p:grp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267" y="49076"/>
            <a:ext cx="9008533" cy="42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0" rIns="0" bIns="0" anchor="ctr"/>
          <a:lstStyle/>
          <a:p>
            <a:pPr marL="457200" indent="-457200" algn="ctr">
              <a:spcBef>
                <a:spcPts val="300"/>
              </a:spcBef>
            </a:pPr>
            <a:r>
              <a:rPr kumimoji="0" lang="it-IT" sz="1800" b="1" i="0" dirty="0" smtClean="0">
                <a:latin typeface="Calibri" pitchFamily="34" charset="0"/>
                <a:cs typeface="Calibri" pitchFamily="34" charset="0"/>
              </a:rPr>
              <a:t>Velocità di download: benchmark internazionale</a:t>
            </a:r>
            <a:endParaRPr kumimoji="0" lang="en-GB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422353" y="5272903"/>
            <a:ext cx="679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6,2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389492" y="4496134"/>
            <a:ext cx="7457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13,6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5389492" y="4062684"/>
            <a:ext cx="7457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20,3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6443017" y="1092203"/>
            <a:ext cx="2218383" cy="2048934"/>
          </a:xfrm>
          <a:prstGeom prst="rect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lIns="72000" rIns="72000" anchor="ctr">
            <a:noAutofit/>
          </a:bodyPr>
          <a:lstStyle/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 smtClean="0">
                <a:latin typeface="Calibri" pitchFamily="34" charset="0"/>
              </a:rPr>
              <a:t>Portogallo: </a:t>
            </a:r>
            <a:r>
              <a:rPr lang="it-IT" sz="1400" i="0" dirty="0" smtClean="0">
                <a:latin typeface="Calibri" pitchFamily="34" charset="0"/>
              </a:rPr>
              <a:t>22,8 Mbps</a:t>
            </a:r>
          </a:p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 smtClean="0">
                <a:latin typeface="Calibri" pitchFamily="34" charset="0"/>
              </a:rPr>
              <a:t>UK</a:t>
            </a:r>
            <a:r>
              <a:rPr lang="it-IT" sz="1400" i="0" dirty="0" smtClean="0">
                <a:latin typeface="Calibri" pitchFamily="34" charset="0"/>
              </a:rPr>
              <a:t>: 20,3 Mbps</a:t>
            </a:r>
          </a:p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 smtClean="0">
                <a:latin typeface="Calibri" pitchFamily="34" charset="0"/>
              </a:rPr>
              <a:t>Germania</a:t>
            </a:r>
            <a:r>
              <a:rPr lang="it-IT" sz="1400" i="0" dirty="0" smtClean="0">
                <a:latin typeface="Calibri" pitchFamily="34" charset="0"/>
              </a:rPr>
              <a:t>: 19,2 Mbps </a:t>
            </a:r>
          </a:p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 smtClean="0">
                <a:latin typeface="Calibri" pitchFamily="34" charset="0"/>
              </a:rPr>
              <a:t>Francia</a:t>
            </a:r>
            <a:r>
              <a:rPr lang="it-IT" sz="1400" i="0" dirty="0" smtClean="0">
                <a:latin typeface="Calibri" pitchFamily="34" charset="0"/>
              </a:rPr>
              <a:t>: 17 Mbps</a:t>
            </a:r>
          </a:p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 smtClean="0">
                <a:latin typeface="Calibri" pitchFamily="34" charset="0"/>
              </a:rPr>
              <a:t>Spagna</a:t>
            </a:r>
            <a:r>
              <a:rPr lang="it-IT" sz="1400" i="0" dirty="0" smtClean="0">
                <a:latin typeface="Calibri" pitchFamily="34" charset="0"/>
              </a:rPr>
              <a:t>: 14,4 Mbps</a:t>
            </a:r>
          </a:p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sz="1400" b="1" i="0" dirty="0">
                <a:solidFill>
                  <a:srgbClr val="C00000"/>
                </a:solidFill>
                <a:latin typeface="Calibri" pitchFamily="34" charset="0"/>
              </a:rPr>
              <a:t>Italia: </a:t>
            </a:r>
            <a:r>
              <a:rPr lang="it-IT" sz="1400" b="1" i="0" dirty="0" smtClean="0">
                <a:solidFill>
                  <a:srgbClr val="C00000"/>
                </a:solidFill>
                <a:latin typeface="Calibri" pitchFamily="34" charset="0"/>
              </a:rPr>
              <a:t>6,2 Mbps</a:t>
            </a:r>
            <a:endParaRPr lang="it-IT" sz="1400" b="1" i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3503742" y="5591760"/>
            <a:ext cx="396000" cy="180000"/>
          </a:xfrm>
          <a:prstGeom prst="rect">
            <a:avLst/>
          </a:prstGeom>
          <a:solidFill>
            <a:srgbClr val="C00000"/>
          </a:solidFill>
          <a:ln w="6350">
            <a:solidFill>
              <a:schemeClr val="tx1"/>
            </a:solidFill>
          </a:ln>
        </p:spPr>
        <p:txBody>
          <a:bodyPr wrap="none" lIns="36000" tIns="36000" rIns="36000" bIns="36000" rtlCol="0" anchor="ctr">
            <a:noAutofit/>
          </a:bodyPr>
          <a:lstStyle/>
          <a:p>
            <a:pPr algn="ctr"/>
            <a:r>
              <a:rPr lang="it-IT" sz="1100" b="1" i="0" dirty="0" smtClean="0">
                <a:solidFill>
                  <a:schemeClr val="bg1"/>
                </a:solidFill>
                <a:latin typeface="Calibri" pitchFamily="34" charset="0"/>
              </a:rPr>
              <a:t>Italia</a:t>
            </a:r>
            <a:endParaRPr lang="it-IT" sz="1100" b="1" i="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3431742" y="5148114"/>
            <a:ext cx="540000" cy="180000"/>
          </a:xfrm>
          <a:prstGeom prst="rect">
            <a:avLst/>
          </a:prstGeom>
          <a:solidFill>
            <a:srgbClr val="A3D8FF"/>
          </a:solidFill>
          <a:ln w="6350">
            <a:solidFill>
              <a:schemeClr val="tx1"/>
            </a:solidFill>
          </a:ln>
        </p:spPr>
        <p:txBody>
          <a:bodyPr wrap="none" lIns="36000" tIns="36000" rIns="36000" bIns="36000" rtlCol="0" anchor="ctr">
            <a:noAutofit/>
          </a:bodyPr>
          <a:lstStyle/>
          <a:p>
            <a:pPr algn="ctr"/>
            <a:r>
              <a:rPr lang="it-IT" sz="1100" b="1" i="0" dirty="0" smtClean="0">
                <a:latin typeface="Calibri" pitchFamily="34" charset="0"/>
              </a:rPr>
              <a:t>Mondo</a:t>
            </a:r>
            <a:endParaRPr lang="it-IT" sz="1100" b="1" i="0" dirty="0">
              <a:latin typeface="Calibri" pitchFamily="34" charset="0"/>
            </a:endParaRPr>
          </a:p>
        </p:txBody>
      </p:sp>
      <p:sp>
        <p:nvSpPr>
          <p:cNvPr id="37" name="CasellaDiTesto 36"/>
          <p:cNvSpPr txBox="1"/>
          <p:nvPr/>
        </p:nvSpPr>
        <p:spPr>
          <a:xfrm>
            <a:off x="3557742" y="4921077"/>
            <a:ext cx="288000" cy="180000"/>
          </a:xfrm>
          <a:prstGeom prst="rect">
            <a:avLst/>
          </a:prstGeom>
          <a:solidFill>
            <a:srgbClr val="FFE389"/>
          </a:solidFill>
          <a:ln w="6350">
            <a:solidFill>
              <a:schemeClr val="tx1"/>
            </a:solidFill>
          </a:ln>
        </p:spPr>
        <p:txBody>
          <a:bodyPr wrap="none" lIns="36000" tIns="36000" rIns="36000" bIns="36000" rtlCol="0" anchor="ctr">
            <a:noAutofit/>
          </a:bodyPr>
          <a:lstStyle/>
          <a:p>
            <a:pPr algn="ctr"/>
            <a:r>
              <a:rPr lang="it-IT" sz="1100" b="1" i="0" dirty="0" smtClean="0">
                <a:latin typeface="Calibri" pitchFamily="34" charset="0"/>
              </a:rPr>
              <a:t>UK</a:t>
            </a:r>
            <a:endParaRPr lang="it-IT" sz="1100" b="1" i="0" dirty="0">
              <a:latin typeface="Calibri" pitchFamily="34" charset="0"/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290880" y="6418060"/>
            <a:ext cx="58561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>
                <a:latin typeface="Calibri" pitchFamily="34" charset="0"/>
              </a:rPr>
              <a:t>Fonte: Net Index (Aprile 2013)</a:t>
            </a:r>
            <a:endParaRPr lang="it-IT" sz="1050" dirty="0">
              <a:latin typeface="Calibri" pitchFamily="34" charset="0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46" y="931332"/>
            <a:ext cx="5710171" cy="2409323"/>
          </a:xfrm>
          <a:prstGeom prst="rect">
            <a:avLst/>
          </a:prstGeom>
        </p:spPr>
      </p:pic>
      <p:sp>
        <p:nvSpPr>
          <p:cNvPr id="32" name="Freccia in giù 31"/>
          <p:cNvSpPr/>
          <p:nvPr/>
        </p:nvSpPr>
        <p:spPr bwMode="auto">
          <a:xfrm rot="10800000" flipV="1">
            <a:off x="2950057" y="2636694"/>
            <a:ext cx="216000" cy="180000"/>
          </a:xfrm>
          <a:prstGeom prst="downArrow">
            <a:avLst/>
          </a:prstGeom>
          <a:solidFill>
            <a:srgbClr val="C00000"/>
          </a:solidFill>
          <a:ln w="6350">
            <a:solidFill>
              <a:schemeClr val="tx1"/>
            </a:solidFill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1" lang="it-IT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31" name="Triangolo isoscele 30"/>
          <p:cNvSpPr/>
          <p:nvPr/>
        </p:nvSpPr>
        <p:spPr bwMode="auto">
          <a:xfrm rot="5400000">
            <a:off x="5339048" y="2013275"/>
            <a:ext cx="1800000" cy="180000"/>
          </a:xfrm>
          <a:prstGeom prst="triangle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/>
          <a:extLst/>
        </p:spPr>
        <p:txBody>
          <a:bodyPr vert="horz" wrap="square" lIns="0" tIns="0" rIns="0" bIns="0" numCol="1" rtlCol="0" anchor="b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endParaRPr kumimoji="1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2734544" y="2368307"/>
            <a:ext cx="648000" cy="216000"/>
          </a:xfrm>
          <a:prstGeom prst="rect">
            <a:avLst/>
          </a:prstGeom>
          <a:solidFill>
            <a:srgbClr val="C00000"/>
          </a:solidFill>
          <a:ln w="6350">
            <a:solidFill>
              <a:schemeClr val="tx1"/>
            </a:solidFill>
          </a:ln>
        </p:spPr>
        <p:txBody>
          <a:bodyPr wrap="none" lIns="36000" tIns="0" rIns="36000" bIns="0" rtlCol="0" anchor="ctr" anchorCtr="0">
            <a:noAutofit/>
          </a:bodyPr>
          <a:lstStyle>
            <a:defPPr>
              <a:defRPr lang="en-US"/>
            </a:defPPr>
            <a:lvl1pPr algn="ctr">
              <a:defRPr sz="800" b="1" i="0">
                <a:latin typeface="Calibri" pitchFamily="34" charset="0"/>
              </a:defRPr>
            </a:lvl1pPr>
          </a:lstStyle>
          <a:p>
            <a:r>
              <a:rPr lang="it-IT" sz="1050" dirty="0" smtClean="0">
                <a:solidFill>
                  <a:schemeClr val="bg1"/>
                </a:solidFill>
              </a:rPr>
              <a:t>86° posto</a:t>
            </a:r>
            <a:endParaRPr lang="it-IT" sz="1050" dirty="0">
              <a:solidFill>
                <a:schemeClr val="bg1"/>
              </a:solidFill>
            </a:endParaRPr>
          </a:p>
        </p:txBody>
      </p:sp>
      <p:sp>
        <p:nvSpPr>
          <p:cNvPr id="2" name="Ovale 1"/>
          <p:cNvSpPr/>
          <p:nvPr/>
        </p:nvSpPr>
        <p:spPr bwMode="auto">
          <a:xfrm>
            <a:off x="5749496" y="5495391"/>
            <a:ext cx="45719" cy="45719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28" name="Ovale 27"/>
          <p:cNvSpPr/>
          <p:nvPr/>
        </p:nvSpPr>
        <p:spPr bwMode="auto">
          <a:xfrm>
            <a:off x="5454588" y="5552421"/>
            <a:ext cx="45719" cy="45719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29" name="Ovale 28"/>
          <p:cNvSpPr/>
          <p:nvPr/>
        </p:nvSpPr>
        <p:spPr bwMode="auto">
          <a:xfrm>
            <a:off x="4242118" y="5643111"/>
            <a:ext cx="45719" cy="45719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30" name="Ovale 29"/>
          <p:cNvSpPr/>
          <p:nvPr/>
        </p:nvSpPr>
        <p:spPr bwMode="auto">
          <a:xfrm>
            <a:off x="3034328" y="5665551"/>
            <a:ext cx="45719" cy="45719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33" name="Ovale 32"/>
          <p:cNvSpPr/>
          <p:nvPr/>
        </p:nvSpPr>
        <p:spPr bwMode="auto">
          <a:xfrm>
            <a:off x="1821858" y="5722581"/>
            <a:ext cx="45719" cy="45719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34" name="Ovale 33"/>
          <p:cNvSpPr/>
          <p:nvPr/>
        </p:nvSpPr>
        <p:spPr bwMode="auto">
          <a:xfrm>
            <a:off x="609388" y="5790831"/>
            <a:ext cx="45719" cy="45719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561381" y="5802890"/>
            <a:ext cx="679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3,4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43" name="CasellaDiTesto 42"/>
          <p:cNvSpPr txBox="1"/>
          <p:nvPr/>
        </p:nvSpPr>
        <p:spPr>
          <a:xfrm>
            <a:off x="1554791" y="5742181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4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44" name="CasellaDiTesto 43"/>
          <p:cNvSpPr txBox="1"/>
          <p:nvPr/>
        </p:nvSpPr>
        <p:spPr>
          <a:xfrm>
            <a:off x="2718383" y="5688830"/>
            <a:ext cx="679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4,6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45" name="CasellaDiTesto 44"/>
          <p:cNvSpPr txBox="1"/>
          <p:nvPr/>
        </p:nvSpPr>
        <p:spPr>
          <a:xfrm>
            <a:off x="3924980" y="5651309"/>
            <a:ext cx="679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4,8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46" name="CasellaDiTesto 45"/>
          <p:cNvSpPr txBox="1"/>
          <p:nvPr/>
        </p:nvSpPr>
        <p:spPr>
          <a:xfrm>
            <a:off x="5137450" y="5577116"/>
            <a:ext cx="679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i="0" dirty="0" smtClean="0">
                <a:latin typeface="Calibri" pitchFamily="34" charset="0"/>
              </a:rPr>
              <a:t>5,6 Mbps</a:t>
            </a:r>
            <a:endParaRPr lang="it-IT" sz="1000" b="1" i="0" dirty="0">
              <a:latin typeface="Calibri" pitchFamily="34" charset="0"/>
            </a:endParaRPr>
          </a:p>
        </p:txBody>
      </p:sp>
      <p:sp>
        <p:nvSpPr>
          <p:cNvPr id="47" name="Ovale 46"/>
          <p:cNvSpPr/>
          <p:nvPr/>
        </p:nvSpPr>
        <p:spPr bwMode="auto">
          <a:xfrm>
            <a:off x="5749496" y="4688481"/>
            <a:ext cx="45719" cy="4571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48" name="Ovale 47"/>
          <p:cNvSpPr/>
          <p:nvPr/>
        </p:nvSpPr>
        <p:spPr bwMode="auto">
          <a:xfrm>
            <a:off x="5749496" y="3954501"/>
            <a:ext cx="45719" cy="4571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6443017" y="4258096"/>
            <a:ext cx="2218383" cy="1679544"/>
          </a:xfrm>
          <a:prstGeom prst="rect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lIns="72000" rIns="72000" anchor="ctr">
            <a:noAutofit/>
          </a:bodyPr>
          <a:lstStyle/>
          <a:p>
            <a:pPr marL="177800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b="1" i="0" dirty="0" smtClean="0">
                <a:latin typeface="Calibri" pitchFamily="34" charset="0"/>
              </a:rPr>
              <a:t>Gap velocità media (</a:t>
            </a:r>
            <a:r>
              <a:rPr lang="it-IT" b="1" i="0" dirty="0" err="1" smtClean="0">
                <a:latin typeface="Calibri" pitchFamily="34" charset="0"/>
              </a:rPr>
              <a:t>Apr</a:t>
            </a:r>
            <a:r>
              <a:rPr lang="it-IT" b="1" i="0" dirty="0" smtClean="0">
                <a:latin typeface="Calibri" pitchFamily="34" charset="0"/>
              </a:rPr>
              <a:t>. ‘13):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i="0" dirty="0">
                <a:latin typeface="Calibri" pitchFamily="34" charset="0"/>
              </a:rPr>
              <a:t>Italia-Mondo: 7,4 Mbps</a:t>
            </a:r>
          </a:p>
          <a:p>
            <a:pPr marL="449263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it-IT" i="0" dirty="0" smtClean="0">
                <a:latin typeface="Calibri" pitchFamily="34" charset="0"/>
              </a:rPr>
              <a:t>Italia-UK</a:t>
            </a:r>
            <a:r>
              <a:rPr lang="it-IT" i="0" dirty="0">
                <a:latin typeface="Calibri" pitchFamily="34" charset="0"/>
              </a:rPr>
              <a:t>: 14,1 </a:t>
            </a:r>
            <a:r>
              <a:rPr lang="it-IT" i="0" dirty="0" smtClean="0">
                <a:latin typeface="Calibri" pitchFamily="34" charset="0"/>
              </a:rPr>
              <a:t>Mbps</a:t>
            </a:r>
          </a:p>
          <a:p>
            <a:pPr marL="177800" lvl="1" indent="-177800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it-IT" i="0" dirty="0" smtClean="0">
                <a:latin typeface="Calibri" pitchFamily="34" charset="0"/>
              </a:rPr>
              <a:t>In Italia, </a:t>
            </a:r>
            <a:r>
              <a:rPr lang="it-IT" b="1" i="0" dirty="0" smtClean="0">
                <a:latin typeface="Calibri" pitchFamily="34" charset="0"/>
              </a:rPr>
              <a:t>trend di crescita molto basso </a:t>
            </a:r>
            <a:r>
              <a:rPr lang="it-IT" i="0" dirty="0" smtClean="0">
                <a:latin typeface="Calibri" pitchFamily="34" charset="0"/>
              </a:rPr>
              <a:t>rispetto a quello della media mondiale</a:t>
            </a:r>
            <a:endParaRPr lang="it-IT" i="0" dirty="0">
              <a:latin typeface="Calibri" pitchFamily="34" charset="0"/>
            </a:endParaRPr>
          </a:p>
        </p:txBody>
      </p:sp>
      <p:sp>
        <p:nvSpPr>
          <p:cNvPr id="50" name="Triangolo isoscele 49"/>
          <p:cNvSpPr/>
          <p:nvPr/>
        </p:nvSpPr>
        <p:spPr bwMode="auto">
          <a:xfrm rot="5400000">
            <a:off x="5339048" y="5009828"/>
            <a:ext cx="1800000" cy="180000"/>
          </a:xfrm>
          <a:prstGeom prst="triangle">
            <a:avLst/>
          </a:prstGeom>
          <a:solidFill>
            <a:srgbClr val="E7E7FF"/>
          </a:solidFill>
          <a:ln>
            <a:solidFill>
              <a:schemeClr val="bg1">
                <a:lumMod val="65000"/>
              </a:schemeClr>
            </a:solidFill>
          </a:ln>
          <a:effectLst/>
          <a:extLst/>
        </p:spPr>
        <p:txBody>
          <a:bodyPr vert="horz" wrap="square" lIns="0" tIns="0" rIns="0" bIns="0" numCol="1" rtlCol="0" anchor="b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endParaRPr kumimoji="1" 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51" name="CasellaDiTesto 50"/>
          <p:cNvSpPr txBox="1"/>
          <p:nvPr/>
        </p:nvSpPr>
        <p:spPr>
          <a:xfrm>
            <a:off x="4429723" y="6527800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b="1" i="0" dirty="0">
                <a:latin typeface="Calibri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3051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109425"/>
              </p:ext>
            </p:extLst>
          </p:nvPr>
        </p:nvGraphicFramePr>
        <p:xfrm>
          <a:off x="834947" y="533398"/>
          <a:ext cx="7453938" cy="504803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81738"/>
                <a:gridCol w="1295385"/>
                <a:gridCol w="1667934"/>
                <a:gridCol w="3208881"/>
              </a:tblGrid>
              <a:tr h="29633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Scenario</a:t>
                      </a:r>
                      <a:endParaRPr lang="it-IT" sz="1100" dirty="0"/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/>
                    </a:p>
                  </a:txBody>
                  <a:tcPr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Possibile bottleneck</a:t>
                      </a:r>
                      <a:endParaRPr lang="it-IT" sz="1100" dirty="0"/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/>
                        <a:t>Architettura di riferimento</a:t>
                      </a:r>
                      <a:endParaRPr lang="it-IT" sz="1100" dirty="0"/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</a:tr>
              <a:tr h="701855">
                <a:tc gridSpan="2">
                  <a:txBody>
                    <a:bodyPr/>
                    <a:lstStyle/>
                    <a:p>
                      <a:pPr algn="ctr"/>
                      <a:r>
                        <a:rPr lang="it-IT" sz="1050" b="1" dirty="0" smtClean="0">
                          <a:latin typeface="Calibri" pitchFamily="34" charset="0"/>
                        </a:rPr>
                        <a:t>Server e Client situati</a:t>
                      </a:r>
                      <a:r>
                        <a:rPr lang="it-IT" sz="1050" b="1" baseline="0" dirty="0" smtClean="0">
                          <a:latin typeface="Calibri" pitchFamily="34" charset="0"/>
                        </a:rPr>
                        <a:t> in reti differenti separate da Internet</a:t>
                      </a:r>
                      <a:endParaRPr lang="it-IT" sz="105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 di Accesso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Big Internet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ISP client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baseline="0" dirty="0" smtClean="0">
                          <a:latin typeface="Calibri" pitchFamily="34" charset="0"/>
                        </a:rPr>
                        <a:t>Rete ISP server</a:t>
                      </a:r>
                      <a:endParaRPr lang="it-IT" sz="100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it-IT" sz="1000" b="0" dirty="0" smtClean="0">
                          <a:latin typeface="Calibri" pitchFamily="34" charset="0"/>
                        </a:rPr>
                        <a:t>1)</a:t>
                      </a:r>
                      <a:endParaRPr lang="it-IT" sz="1000" b="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18066">
                <a:tc rowSpan="2">
                  <a:txBody>
                    <a:bodyPr/>
                    <a:lstStyle/>
                    <a:p>
                      <a:pPr algn="ctr"/>
                      <a:r>
                        <a:rPr lang="it-IT" sz="1050" b="1" dirty="0" smtClean="0">
                          <a:latin typeface="Calibri" pitchFamily="34" charset="0"/>
                        </a:rPr>
                        <a:t>Server e Client situati nella stessa area geografica</a:t>
                      </a:r>
                      <a:endParaRPr lang="it-IT" sz="105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>
                          <a:latin typeface="Calibri" pitchFamily="34" charset="0"/>
                        </a:rPr>
                        <a:t>Server e Client nello stesso Sistema Autonomo</a:t>
                      </a:r>
                      <a:endParaRPr lang="it-IT" sz="100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 di Accesso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ISP client/server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it-IT" sz="1000" b="0" baseline="0" dirty="0" smtClean="0">
                          <a:latin typeface="Calibri" pitchFamily="34" charset="0"/>
                        </a:rPr>
                        <a:t>2a)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00667">
                <a:tc vMerge="1">
                  <a:txBody>
                    <a:bodyPr/>
                    <a:lstStyle/>
                    <a:p>
                      <a:pPr algn="ctr"/>
                      <a:endParaRPr lang="it-IT" sz="105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>
                          <a:latin typeface="Calibri" pitchFamily="34" charset="0"/>
                        </a:rPr>
                        <a:t>Reti con interconnessioni dirette tra operatori</a:t>
                      </a:r>
                      <a:endParaRPr lang="it-IT" sz="100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 di Accesso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NAP/IXP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ISP client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baseline="0" dirty="0" smtClean="0">
                          <a:latin typeface="Calibri" pitchFamily="34" charset="0"/>
                        </a:rPr>
                        <a:t>Rete ISP server</a:t>
                      </a:r>
                      <a:endParaRPr lang="it-IT" sz="1000" dirty="0" smtClean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it-IT" sz="1000" b="0" dirty="0" smtClean="0">
                          <a:latin typeface="Calibri" pitchFamily="34" charset="0"/>
                        </a:rPr>
                        <a:t>2b)</a:t>
                      </a: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9375">
                <a:tc rowSpan="3">
                  <a:txBody>
                    <a:bodyPr/>
                    <a:lstStyle/>
                    <a:p>
                      <a:pPr algn="ctr"/>
                      <a:r>
                        <a:rPr lang="it-IT" sz="1050" b="1" dirty="0" smtClean="0">
                          <a:latin typeface="Calibri" pitchFamily="34" charset="0"/>
                        </a:rPr>
                        <a:t>Peer-to-Peer di varia natura</a:t>
                      </a:r>
                      <a:endParaRPr lang="it-IT" sz="105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>
                          <a:latin typeface="Calibri" pitchFamily="34" charset="0"/>
                        </a:rPr>
                        <a:t>P2P nella stessa rete</a:t>
                      </a:r>
                      <a:endParaRPr lang="it-IT" sz="100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 di Accesso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ISP</a:t>
                      </a:r>
                      <a:endParaRPr lang="it-IT" sz="100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it-IT" sz="1000" b="0" dirty="0" smtClean="0">
                          <a:latin typeface="Calibri" pitchFamily="34" charset="0"/>
                        </a:rPr>
                        <a:t>3a)</a:t>
                      </a:r>
                      <a:endParaRPr lang="it-IT" sz="1000" b="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07336">
                <a:tc vMerge="1">
                  <a:txBody>
                    <a:bodyPr/>
                    <a:lstStyle/>
                    <a:p>
                      <a:pPr algn="ctr"/>
                      <a:endParaRPr lang="it-IT" sz="105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>
                          <a:latin typeface="Calibri" pitchFamily="34" charset="0"/>
                        </a:rPr>
                        <a:t>P2P tra operatori diversi nella stessa area geografica</a:t>
                      </a:r>
                      <a:endParaRPr lang="it-IT" sz="100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 di Accesso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NAP/IXP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ISP </a:t>
                      </a:r>
                      <a:r>
                        <a:rPr lang="it-IT" sz="1000" baseline="0" dirty="0" err="1" smtClean="0">
                          <a:latin typeface="Calibri" pitchFamily="34" charset="0"/>
                        </a:rPr>
                        <a:t>peer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A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baseline="0" dirty="0" smtClean="0">
                          <a:latin typeface="Calibri" pitchFamily="34" charset="0"/>
                        </a:rPr>
                        <a:t>Rete ISP </a:t>
                      </a:r>
                      <a:r>
                        <a:rPr lang="it-IT" sz="1000" baseline="0" dirty="0" err="1" smtClean="0">
                          <a:latin typeface="Calibri" pitchFamily="34" charset="0"/>
                        </a:rPr>
                        <a:t>peer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B</a:t>
                      </a:r>
                      <a:endParaRPr lang="it-IT" sz="100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it-IT" sz="1000" b="0" dirty="0" smtClean="0">
                          <a:latin typeface="Calibri" pitchFamily="34" charset="0"/>
                        </a:rPr>
                        <a:t>3b)</a:t>
                      </a:r>
                      <a:endParaRPr lang="it-IT" sz="1000" b="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14400">
                <a:tc vMerge="1">
                  <a:txBody>
                    <a:bodyPr/>
                    <a:lstStyle/>
                    <a:p>
                      <a:pPr algn="ctr"/>
                      <a:endParaRPr lang="it-IT" sz="105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>
                          <a:latin typeface="Calibri" pitchFamily="34" charset="0"/>
                        </a:rPr>
                        <a:t>P2P attraverso la Big Internet</a:t>
                      </a:r>
                      <a:endParaRPr lang="it-IT" sz="1000" b="1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 di Accesso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NAP/IXP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Big Internet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ISP </a:t>
                      </a:r>
                      <a:r>
                        <a:rPr lang="it-IT" sz="1000" baseline="0" dirty="0" err="1" smtClean="0">
                          <a:latin typeface="Calibri" pitchFamily="34" charset="0"/>
                        </a:rPr>
                        <a:t>peer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A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it-IT" sz="1000" dirty="0" smtClean="0">
                          <a:latin typeface="Calibri" pitchFamily="34" charset="0"/>
                        </a:rPr>
                        <a:t>Rete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ISP </a:t>
                      </a:r>
                      <a:r>
                        <a:rPr lang="it-IT" sz="1000" baseline="0" dirty="0" err="1" smtClean="0">
                          <a:latin typeface="Calibri" pitchFamily="34" charset="0"/>
                        </a:rPr>
                        <a:t>peer</a:t>
                      </a:r>
                      <a:r>
                        <a:rPr lang="it-IT" sz="1000" baseline="0" dirty="0" smtClean="0">
                          <a:latin typeface="Calibri" pitchFamily="34" charset="0"/>
                        </a:rPr>
                        <a:t> B</a:t>
                      </a:r>
                      <a:endParaRPr lang="it-IT" sz="100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it-IT" sz="1000" b="0" dirty="0" smtClean="0">
                          <a:latin typeface="Calibri" pitchFamily="34" charset="0"/>
                        </a:rPr>
                        <a:t>3c)</a:t>
                      </a:r>
                      <a:endParaRPr lang="it-IT" sz="1000" b="0" dirty="0">
                        <a:latin typeface="Calibri" pitchFamily="34" charset="0"/>
                      </a:endParaRPr>
                    </a:p>
                  </a:txBody>
                  <a:tcPr marL="72000" marR="72000" marT="36000" marB="3600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38124" y="49076"/>
            <a:ext cx="8640000" cy="42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0" rIns="0" bIns="0" anchor="ctr"/>
          <a:lstStyle/>
          <a:p>
            <a:pPr marL="457200" indent="-457200" algn="ctr">
              <a:spcBef>
                <a:spcPts val="300"/>
              </a:spcBef>
            </a:pPr>
            <a:r>
              <a:rPr kumimoji="0" lang="it-IT" sz="1800" b="1" i="0" dirty="0" smtClean="0">
                <a:latin typeface="Calibri" pitchFamily="34" charset="0"/>
                <a:cs typeface="Calibri" pitchFamily="34" charset="0"/>
              </a:rPr>
              <a:t>Scenari e possibili «colli di bottiglia»</a:t>
            </a:r>
            <a:endParaRPr kumimoji="0" lang="en-GB" sz="1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0" name="Immagine 69" descr="pro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270" y="909895"/>
            <a:ext cx="2268000" cy="569478"/>
          </a:xfrm>
          <a:prstGeom prst="rect">
            <a:avLst/>
          </a:prstGeom>
        </p:spPr>
      </p:pic>
      <p:pic>
        <p:nvPicPr>
          <p:cNvPr id="77" name="Immagine 76" descr="1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270" y="2203311"/>
            <a:ext cx="1872000" cy="990595"/>
          </a:xfrm>
          <a:prstGeom prst="rect">
            <a:avLst/>
          </a:prstGeom>
        </p:spPr>
      </p:pic>
      <p:pic>
        <p:nvPicPr>
          <p:cNvPr id="78" name="Immagine 77" descr="2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270" y="3817858"/>
            <a:ext cx="1728000" cy="772084"/>
          </a:xfrm>
          <a:prstGeom prst="rect">
            <a:avLst/>
          </a:prstGeom>
        </p:spPr>
      </p:pic>
      <p:pic>
        <p:nvPicPr>
          <p:cNvPr id="79" name="Immagine 78" descr="3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270" y="3287044"/>
            <a:ext cx="1260000" cy="437315"/>
          </a:xfrm>
          <a:prstGeom prst="rect">
            <a:avLst/>
          </a:prstGeom>
        </p:spPr>
      </p:pic>
      <p:pic>
        <p:nvPicPr>
          <p:cNvPr id="82" name="Immagine 81" descr="5.pn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270" y="1573959"/>
            <a:ext cx="1332000" cy="542743"/>
          </a:xfrm>
          <a:prstGeom prst="rect">
            <a:avLst/>
          </a:prstGeom>
        </p:spPr>
      </p:pic>
      <p:pic>
        <p:nvPicPr>
          <p:cNvPr id="83" name="Immagine 82" descr="4.pn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270" y="4725729"/>
            <a:ext cx="2520000" cy="790895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828578" y="5674601"/>
            <a:ext cx="7468767" cy="738664"/>
          </a:xfrm>
          <a:prstGeom prst="rect">
            <a:avLst/>
          </a:prstGeom>
          <a:solidFill>
            <a:srgbClr val="D1D1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sz="1400" b="1" i="0" dirty="0">
                <a:latin typeface="Calibri" pitchFamily="34" charset="0"/>
              </a:rPr>
              <a:t>I server </a:t>
            </a:r>
            <a:r>
              <a:rPr lang="it-IT" sz="1400" b="1" i="0" dirty="0" smtClean="0">
                <a:latin typeface="Calibri" pitchFamily="34" charset="0"/>
              </a:rPr>
              <a:t>di MisuraInternet sono </a:t>
            </a:r>
            <a:r>
              <a:rPr lang="it-IT" sz="1400" b="1" i="0" dirty="0">
                <a:latin typeface="Calibri" pitchFamily="34" charset="0"/>
              </a:rPr>
              <a:t>posizionati nei </a:t>
            </a:r>
            <a:r>
              <a:rPr lang="it-IT" sz="1400" b="1" i="0" dirty="0" smtClean="0">
                <a:latin typeface="Calibri" pitchFamily="34" charset="0"/>
              </a:rPr>
              <a:t>NAP (punti </a:t>
            </a:r>
            <a:r>
              <a:rPr lang="it-IT" sz="1400" b="1" i="0" dirty="0">
                <a:latin typeface="Calibri" pitchFamily="34" charset="0"/>
              </a:rPr>
              <a:t>fisici di interscambio tra le reti </a:t>
            </a:r>
            <a:r>
              <a:rPr lang="it-IT" sz="1400" b="1" i="0" dirty="0" smtClean="0">
                <a:latin typeface="Calibri" pitchFamily="34" charset="0"/>
              </a:rPr>
              <a:t>degli Operatori). Ciò assicura </a:t>
            </a:r>
            <a:r>
              <a:rPr lang="it-IT" sz="1400" b="1" i="0" dirty="0">
                <a:latin typeface="Calibri" pitchFamily="34" charset="0"/>
              </a:rPr>
              <a:t>che lo scambio dei </a:t>
            </a:r>
            <a:r>
              <a:rPr lang="it-IT" sz="1400" b="1" i="0" dirty="0" smtClean="0">
                <a:latin typeface="Calibri" pitchFamily="34" charset="0"/>
              </a:rPr>
              <a:t>dati </a:t>
            </a:r>
            <a:r>
              <a:rPr lang="it-IT" sz="1400" b="1" i="0" dirty="0" err="1" smtClean="0">
                <a:latin typeface="Calibri" pitchFamily="34" charset="0"/>
              </a:rPr>
              <a:t>client-server</a:t>
            </a:r>
            <a:r>
              <a:rPr lang="it-IT" sz="1400" b="1" i="0" dirty="0" smtClean="0">
                <a:latin typeface="Calibri" pitchFamily="34" charset="0"/>
              </a:rPr>
              <a:t> transiti </a:t>
            </a:r>
            <a:r>
              <a:rPr lang="it-IT" sz="1400" b="1" i="0" dirty="0">
                <a:latin typeface="Calibri" pitchFamily="34" charset="0"/>
              </a:rPr>
              <a:t>esclusivamente attraverso la rete di responsabilità </a:t>
            </a:r>
            <a:r>
              <a:rPr lang="it-IT" sz="1400" b="1" i="0" dirty="0" smtClean="0">
                <a:latin typeface="Calibri" pitchFamily="34" charset="0"/>
              </a:rPr>
              <a:t>dell’Operatore</a:t>
            </a:r>
            <a:endParaRPr lang="it-IT" sz="1400" b="1" i="0" dirty="0">
              <a:latin typeface="Calibri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429723" y="6527800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b="1" i="0" dirty="0" smtClean="0">
                <a:latin typeface="Calibri" pitchFamily="34" charset="0"/>
              </a:rPr>
              <a:t>5</a:t>
            </a:r>
            <a:endParaRPr lang="it-IT" sz="1050" b="1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15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ttangolo 57"/>
          <p:cNvSpPr/>
          <p:nvPr/>
        </p:nvSpPr>
        <p:spPr bwMode="auto">
          <a:xfrm>
            <a:off x="4612217" y="3489050"/>
            <a:ext cx="4428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57" name="Rettangolo 56"/>
          <p:cNvSpPr/>
          <p:nvPr/>
        </p:nvSpPr>
        <p:spPr bwMode="auto">
          <a:xfrm>
            <a:off x="86784" y="3489050"/>
            <a:ext cx="4428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53" name="Rettangolo 52"/>
          <p:cNvSpPr/>
          <p:nvPr/>
        </p:nvSpPr>
        <p:spPr bwMode="auto">
          <a:xfrm>
            <a:off x="4612217" y="522082"/>
            <a:ext cx="4428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25" name="Rettangolo 24"/>
          <p:cNvSpPr/>
          <p:nvPr/>
        </p:nvSpPr>
        <p:spPr bwMode="auto">
          <a:xfrm>
            <a:off x="86784" y="522082"/>
            <a:ext cx="4428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it-IT" sz="12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267" y="49076"/>
            <a:ext cx="9008533" cy="42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0" rIns="0" bIns="0" anchor="ctr"/>
          <a:lstStyle/>
          <a:p>
            <a:pPr marL="457200" indent="-457200" algn="ctr">
              <a:spcBef>
                <a:spcPts val="300"/>
              </a:spcBef>
            </a:pPr>
            <a:r>
              <a:rPr kumimoji="0" lang="it-IT" sz="1800" b="1" i="0" dirty="0" smtClean="0">
                <a:latin typeface="Calibri" pitchFamily="34" charset="0"/>
                <a:cs typeface="Calibri" pitchFamily="34" charset="0"/>
              </a:rPr>
              <a:t>MisuraInternet: un po’ di statistiche di download…</a:t>
            </a:r>
            <a:endParaRPr kumimoji="0" lang="en-GB" sz="18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1" name="Gra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993358"/>
              </p:ext>
            </p:extLst>
          </p:nvPr>
        </p:nvGraphicFramePr>
        <p:xfrm>
          <a:off x="86785" y="545305"/>
          <a:ext cx="4440882" cy="2845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Ovale 1"/>
          <p:cNvSpPr/>
          <p:nvPr/>
        </p:nvSpPr>
        <p:spPr bwMode="auto">
          <a:xfrm>
            <a:off x="970492" y="2076451"/>
            <a:ext cx="252000" cy="180000"/>
          </a:xfrm>
          <a:prstGeom prst="ellipse">
            <a:avLst/>
          </a:prstGeom>
          <a:solidFill>
            <a:srgbClr val="66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60%</a:t>
            </a:r>
          </a:p>
        </p:txBody>
      </p:sp>
      <p:sp>
        <p:nvSpPr>
          <p:cNvPr id="12" name="Ovale 11"/>
          <p:cNvSpPr/>
          <p:nvPr/>
        </p:nvSpPr>
        <p:spPr bwMode="auto">
          <a:xfrm>
            <a:off x="1589617" y="2028826"/>
            <a:ext cx="252000" cy="180000"/>
          </a:xfrm>
          <a:prstGeom prst="ellipse">
            <a:avLst/>
          </a:prstGeom>
          <a:solidFill>
            <a:srgbClr val="66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45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13" name="Ovale 12"/>
          <p:cNvSpPr/>
          <p:nvPr/>
        </p:nvSpPr>
        <p:spPr bwMode="auto">
          <a:xfrm>
            <a:off x="2227792" y="1924052"/>
            <a:ext cx="252000" cy="180000"/>
          </a:xfrm>
          <a:prstGeom prst="ellipse">
            <a:avLst/>
          </a:prstGeom>
          <a:solidFill>
            <a:srgbClr val="66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41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14" name="Ovale 13"/>
          <p:cNvSpPr/>
          <p:nvPr/>
        </p:nvSpPr>
        <p:spPr bwMode="auto">
          <a:xfrm>
            <a:off x="2846917" y="1902828"/>
            <a:ext cx="252000" cy="180000"/>
          </a:xfrm>
          <a:prstGeom prst="ellipse">
            <a:avLst/>
          </a:prstGeom>
          <a:solidFill>
            <a:srgbClr val="66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39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15" name="Ovale 14"/>
          <p:cNvSpPr/>
          <p:nvPr/>
        </p:nvSpPr>
        <p:spPr bwMode="auto">
          <a:xfrm>
            <a:off x="3485092" y="1677304"/>
            <a:ext cx="252000" cy="180000"/>
          </a:xfrm>
          <a:prstGeom prst="ellipse">
            <a:avLst/>
          </a:prstGeom>
          <a:solidFill>
            <a:srgbClr val="66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>
                <a:solidFill>
                  <a:schemeClr val="bg1"/>
                </a:solidFill>
                <a:latin typeface="Calibri" pitchFamily="34" charset="0"/>
              </a:rPr>
              <a:t>5</a:t>
            </a: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9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16" name="Ovale 15"/>
          <p:cNvSpPr/>
          <p:nvPr/>
        </p:nvSpPr>
        <p:spPr bwMode="auto">
          <a:xfrm>
            <a:off x="4113742" y="1598932"/>
            <a:ext cx="252000" cy="180000"/>
          </a:xfrm>
          <a:prstGeom prst="ellipse">
            <a:avLst/>
          </a:prstGeom>
          <a:solidFill>
            <a:srgbClr val="66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34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17" name="Ovale 16"/>
          <p:cNvSpPr/>
          <p:nvPr/>
        </p:nvSpPr>
        <p:spPr bwMode="auto">
          <a:xfrm>
            <a:off x="713317" y="2000251"/>
            <a:ext cx="252000" cy="180000"/>
          </a:xfrm>
          <a:prstGeom prst="ellipse">
            <a:avLst/>
          </a:prstGeom>
          <a:solidFill>
            <a:srgbClr val="3A669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>
                <a:solidFill>
                  <a:schemeClr val="bg1"/>
                </a:solidFill>
                <a:latin typeface="Calibri" pitchFamily="34" charset="0"/>
              </a:rPr>
              <a:t>9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0%</a:t>
            </a:r>
          </a:p>
        </p:txBody>
      </p:sp>
      <p:sp>
        <p:nvSpPr>
          <p:cNvPr id="18" name="Ovale 17"/>
          <p:cNvSpPr/>
          <p:nvPr/>
        </p:nvSpPr>
        <p:spPr bwMode="auto">
          <a:xfrm>
            <a:off x="1332442" y="1866901"/>
            <a:ext cx="252000" cy="180000"/>
          </a:xfrm>
          <a:prstGeom prst="ellipse">
            <a:avLst/>
          </a:prstGeom>
          <a:solidFill>
            <a:srgbClr val="3A669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92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19" name="Ovale 18"/>
          <p:cNvSpPr/>
          <p:nvPr/>
        </p:nvSpPr>
        <p:spPr bwMode="auto">
          <a:xfrm>
            <a:off x="1961092" y="1666877"/>
            <a:ext cx="252000" cy="180000"/>
          </a:xfrm>
          <a:prstGeom prst="ellipse">
            <a:avLst/>
          </a:prstGeom>
          <a:solidFill>
            <a:srgbClr val="3A669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86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20" name="Ovale 19"/>
          <p:cNvSpPr/>
          <p:nvPr/>
        </p:nvSpPr>
        <p:spPr bwMode="auto">
          <a:xfrm>
            <a:off x="2580217" y="1588503"/>
            <a:ext cx="252000" cy="180000"/>
          </a:xfrm>
          <a:prstGeom prst="ellipse">
            <a:avLst/>
          </a:prstGeom>
          <a:solidFill>
            <a:srgbClr val="3A669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87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21" name="Ovale 20"/>
          <p:cNvSpPr/>
          <p:nvPr/>
        </p:nvSpPr>
        <p:spPr bwMode="auto">
          <a:xfrm>
            <a:off x="3208867" y="1477279"/>
            <a:ext cx="252000" cy="180000"/>
          </a:xfrm>
          <a:prstGeom prst="ellipse">
            <a:avLst/>
          </a:prstGeom>
          <a:solidFill>
            <a:srgbClr val="3A669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83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sp>
        <p:nvSpPr>
          <p:cNvPr id="22" name="Ovale 21"/>
          <p:cNvSpPr/>
          <p:nvPr/>
        </p:nvSpPr>
        <p:spPr bwMode="auto">
          <a:xfrm>
            <a:off x="3837517" y="998857"/>
            <a:ext cx="252000" cy="180000"/>
          </a:xfrm>
          <a:prstGeom prst="ellipse">
            <a:avLst/>
          </a:prstGeom>
          <a:solidFill>
            <a:srgbClr val="3A669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800" b="1" i="0" dirty="0" smtClean="0">
                <a:solidFill>
                  <a:schemeClr val="bg1"/>
                </a:solidFill>
                <a:latin typeface="Calibri" pitchFamily="34" charset="0"/>
              </a:rPr>
              <a:t>70</a:t>
            </a:r>
            <a:r>
              <a:rPr kumimoji="1" lang="it-IT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%</a:t>
            </a:r>
          </a:p>
        </p:txBody>
      </p:sp>
      <p:graphicFrame>
        <p:nvGraphicFramePr>
          <p:cNvPr id="23" name="Grafico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74700"/>
              </p:ext>
            </p:extLst>
          </p:nvPr>
        </p:nvGraphicFramePr>
        <p:xfrm>
          <a:off x="4555066" y="534591"/>
          <a:ext cx="4438651" cy="2867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1" name="Grafico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900931"/>
              </p:ext>
            </p:extLst>
          </p:nvPr>
        </p:nvGraphicFramePr>
        <p:xfrm>
          <a:off x="4639733" y="3547675"/>
          <a:ext cx="4419600" cy="2853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9" name="CasellaDiTesto 28"/>
          <p:cNvSpPr txBox="1"/>
          <p:nvPr/>
        </p:nvSpPr>
        <p:spPr>
          <a:xfrm>
            <a:off x="4429723" y="6527800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b="1" i="0" dirty="0" smtClean="0">
                <a:latin typeface="Calibri" pitchFamily="34" charset="0"/>
              </a:rPr>
              <a:t>6</a:t>
            </a:r>
            <a:endParaRPr lang="it-IT" sz="1050" b="1" i="0" dirty="0">
              <a:latin typeface="Calibri" pitchFamily="34" charset="0"/>
            </a:endParaRPr>
          </a:p>
        </p:txBody>
      </p:sp>
      <p:sp>
        <p:nvSpPr>
          <p:cNvPr id="7" name="Esplosione 1 6"/>
          <p:cNvSpPr/>
          <p:nvPr/>
        </p:nvSpPr>
        <p:spPr bwMode="auto">
          <a:xfrm>
            <a:off x="4952996" y="3860802"/>
            <a:ext cx="1368000" cy="774056"/>
          </a:xfrm>
          <a:prstGeom prst="irregularSeal1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0" tIns="3600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1" lang="it-IT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2187 reclami dal 2010 </a:t>
            </a:r>
          </a:p>
        </p:txBody>
      </p:sp>
      <p:graphicFrame>
        <p:nvGraphicFramePr>
          <p:cNvPr id="33" name="Grafico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2235230"/>
              </p:ext>
            </p:extLst>
          </p:nvPr>
        </p:nvGraphicFramePr>
        <p:xfrm>
          <a:off x="86785" y="3489050"/>
          <a:ext cx="4428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7073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ANCHTO" val="264"/>
  <p:tag name="HOTSPOTTYPE" val="None"/>
  <p:tag name="DEFINEDINNAVIGATOR" val="False"/>
</p:tagLst>
</file>

<file path=ppt/theme/theme1.xml><?xml version="1.0" encoding="utf-8"?>
<a:theme xmlns:a="http://schemas.openxmlformats.org/drawingml/2006/main" name="Format grafico per presentazioni istituzionali">
  <a:themeElements>
    <a:clrScheme name="Format grafico per presentazioni istituzionali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31107"/>
      </a:accent1>
      <a:accent2>
        <a:srgbClr val="595959"/>
      </a:accent2>
      <a:accent3>
        <a:srgbClr val="FFFFFF"/>
      </a:accent3>
      <a:accent4>
        <a:srgbClr val="000000"/>
      </a:accent4>
      <a:accent5>
        <a:srgbClr val="F8AAAA"/>
      </a:accent5>
      <a:accent6>
        <a:srgbClr val="505050"/>
      </a:accent6>
      <a:hlink>
        <a:srgbClr val="000000"/>
      </a:hlink>
      <a:folHlink>
        <a:srgbClr val="7EADE0"/>
      </a:folHlink>
    </a:clrScheme>
    <a:fontScheme name="Format grafico per presentazioni istituzional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Tx/>
          <a:buSzTx/>
          <a:buFontTx/>
          <a:buAutoNum type="arabicPeriod"/>
          <a:tabLst/>
          <a:defRPr kumimoji="1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Medium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Tx/>
          <a:buSzTx/>
          <a:buFontTx/>
          <a:buAutoNum type="arabicPeriod"/>
          <a:tabLst/>
          <a:defRPr kumimoji="1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Medium" pitchFamily="34" charset="0"/>
          </a:defRPr>
        </a:defPPr>
      </a:lstStyle>
    </a:lnDef>
  </a:objectDefaults>
  <a:extraClrSchemeLst>
    <a:extraClrScheme>
      <a:clrScheme name="Format grafico per presentazioni istituzionali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31107"/>
        </a:accent1>
        <a:accent2>
          <a:srgbClr val="595959"/>
        </a:accent2>
        <a:accent3>
          <a:srgbClr val="FFFFFF"/>
        </a:accent3>
        <a:accent4>
          <a:srgbClr val="000000"/>
        </a:accent4>
        <a:accent5>
          <a:srgbClr val="F8AAAA"/>
        </a:accent5>
        <a:accent6>
          <a:srgbClr val="505050"/>
        </a:accent6>
        <a:hlink>
          <a:srgbClr val="000000"/>
        </a:hlink>
        <a:folHlink>
          <a:srgbClr val="A3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 grafico per presentazioni istituzional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31107"/>
        </a:accent1>
        <a:accent2>
          <a:srgbClr val="595959"/>
        </a:accent2>
        <a:accent3>
          <a:srgbClr val="FFFFFF"/>
        </a:accent3>
        <a:accent4>
          <a:srgbClr val="000000"/>
        </a:accent4>
        <a:accent5>
          <a:srgbClr val="F8AAAA"/>
        </a:accent5>
        <a:accent6>
          <a:srgbClr val="505050"/>
        </a:accent6>
        <a:hlink>
          <a:srgbClr val="000000"/>
        </a:hlink>
        <a:folHlink>
          <a:srgbClr val="7EADE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22688</TotalTime>
  <Words>722</Words>
  <Application>Microsoft Office PowerPoint</Application>
  <PresentationFormat>Presentazione su schermo (4:3)</PresentationFormat>
  <Paragraphs>211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Format grafico per presentazioni istituzionali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Telecom Italia s.p.a.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 grafico per presentazioni istituzionali</dc:title>
  <dc:creator>Telecom Italia S.p.A</dc:creator>
  <cp:lastModifiedBy>Alessandro Verrazzani</cp:lastModifiedBy>
  <cp:revision>2127</cp:revision>
  <cp:lastPrinted>2013-06-10T11:55:12Z</cp:lastPrinted>
  <dcterms:created xsi:type="dcterms:W3CDTF">2004-10-08T14:26:06Z</dcterms:created>
  <dcterms:modified xsi:type="dcterms:W3CDTF">2013-06-11T15:22:40Z</dcterms:modified>
</cp:coreProperties>
</file>