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1" r:id="rId3"/>
    <p:sldId id="258" r:id="rId4"/>
    <p:sldId id="257" r:id="rId5"/>
    <p:sldId id="256"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0865" autoAdjust="0"/>
  </p:normalViewPr>
  <p:slideViewPr>
    <p:cSldViewPr snapToGrid="0">
      <p:cViewPr varScale="1">
        <p:scale>
          <a:sx n="79" d="100"/>
          <a:sy n="79" d="100"/>
        </p:scale>
        <p:origin x="75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0B88B7-D936-42F4-8D05-CF0B04264A3A}" type="doc">
      <dgm:prSet loTypeId="urn:microsoft.com/office/officeart/2005/8/layout/process1" loCatId="process" qsTypeId="urn:microsoft.com/office/officeart/2005/8/quickstyle/simple2" qsCatId="simple" csTypeId="urn:microsoft.com/office/officeart/2005/8/colors/accent1_2" csCatId="accent1"/>
      <dgm:spPr/>
      <dgm:t>
        <a:bodyPr/>
        <a:lstStyle/>
        <a:p>
          <a:endParaRPr lang="en-US"/>
        </a:p>
      </dgm:t>
    </dgm:pt>
    <dgm:pt modelId="{2B5E601B-4FAA-436F-A225-9F9592A23168}">
      <dgm:prSet/>
      <dgm:spPr/>
      <dgm:t>
        <a:bodyPr/>
        <a:lstStyle/>
        <a:p>
          <a:r>
            <a:rPr lang="en-US" dirty="0"/>
            <a:t>According to analyst Joshua New, it requires a healthy ecosystem of AI companies, robust AI inputs—including skills, research, and data—and organizations that are motivated and free to use AI. (New: 2018).</a:t>
          </a:r>
        </a:p>
      </dgm:t>
    </dgm:pt>
    <dgm:pt modelId="{ED8E40A2-78B0-4852-94E3-C7AC26786826}" type="parTrans" cxnId="{9BC61AF7-C001-4B3E-AF63-23AB21E7F143}">
      <dgm:prSet/>
      <dgm:spPr/>
      <dgm:t>
        <a:bodyPr/>
        <a:lstStyle/>
        <a:p>
          <a:endParaRPr lang="en-US"/>
        </a:p>
      </dgm:t>
    </dgm:pt>
    <dgm:pt modelId="{E6718058-7078-4109-A342-9B18507FD865}" type="sibTrans" cxnId="{9BC61AF7-C001-4B3E-AF63-23AB21E7F143}">
      <dgm:prSet/>
      <dgm:spPr/>
      <dgm:t>
        <a:bodyPr/>
        <a:lstStyle/>
        <a:p>
          <a:endParaRPr lang="en-US" dirty="0"/>
        </a:p>
      </dgm:t>
    </dgm:pt>
    <dgm:pt modelId="{2EDCED3E-CF9B-461E-B85D-3D4B7887A156}">
      <dgm:prSet/>
      <dgm:spPr/>
      <dgm:t>
        <a:bodyPr/>
        <a:lstStyle/>
        <a:p>
          <a:r>
            <a:rPr lang="en-US" dirty="0"/>
            <a:t>I argue that success in AI also requires that states provide their citizens with capacity to utilize data (skills, internet infrastructure; good governance; and effective data governance—which includes rules regulating the collecting, sharing and use of various types of data at the national and international level as well as AI plans.)  </a:t>
          </a:r>
        </a:p>
      </dgm:t>
    </dgm:pt>
    <dgm:pt modelId="{7CDEF363-1B57-48BC-8CEE-1246995E355C}" type="parTrans" cxnId="{0F49BBA6-0D99-4B36-ADBF-510F0A0825FD}">
      <dgm:prSet/>
      <dgm:spPr/>
      <dgm:t>
        <a:bodyPr/>
        <a:lstStyle/>
        <a:p>
          <a:endParaRPr lang="en-US"/>
        </a:p>
      </dgm:t>
    </dgm:pt>
    <dgm:pt modelId="{3338B6EC-09FF-48AD-BA0B-17F8950F8B07}" type="sibTrans" cxnId="{0F49BBA6-0D99-4B36-ADBF-510F0A0825FD}">
      <dgm:prSet/>
      <dgm:spPr/>
      <dgm:t>
        <a:bodyPr/>
        <a:lstStyle/>
        <a:p>
          <a:endParaRPr lang="en-US"/>
        </a:p>
      </dgm:t>
    </dgm:pt>
    <dgm:pt modelId="{E442E13B-293B-4D09-A0BD-6C05343ED908}" type="pres">
      <dgm:prSet presAssocID="{000B88B7-D936-42F4-8D05-CF0B04264A3A}" presName="Name0" presStyleCnt="0">
        <dgm:presLayoutVars>
          <dgm:dir/>
          <dgm:resizeHandles val="exact"/>
        </dgm:presLayoutVars>
      </dgm:prSet>
      <dgm:spPr/>
    </dgm:pt>
    <dgm:pt modelId="{B1C24A25-5837-437C-87F7-674FF52621AA}" type="pres">
      <dgm:prSet presAssocID="{2B5E601B-4FAA-436F-A225-9F9592A23168}" presName="node" presStyleLbl="node1" presStyleIdx="0" presStyleCnt="2">
        <dgm:presLayoutVars>
          <dgm:bulletEnabled val="1"/>
        </dgm:presLayoutVars>
      </dgm:prSet>
      <dgm:spPr/>
    </dgm:pt>
    <dgm:pt modelId="{E4F004D7-CD62-4E2E-99B6-0A48FE8B5618}" type="pres">
      <dgm:prSet presAssocID="{E6718058-7078-4109-A342-9B18507FD865}" presName="sibTrans" presStyleLbl="sibTrans2D1" presStyleIdx="0" presStyleCnt="1"/>
      <dgm:spPr/>
    </dgm:pt>
    <dgm:pt modelId="{68C82370-98EE-4BA9-9010-8EE8F9AF9D13}" type="pres">
      <dgm:prSet presAssocID="{E6718058-7078-4109-A342-9B18507FD865}" presName="connectorText" presStyleLbl="sibTrans2D1" presStyleIdx="0" presStyleCnt="1"/>
      <dgm:spPr/>
    </dgm:pt>
    <dgm:pt modelId="{1B390CA0-515B-4ED2-8B32-E9E0BEB5D475}" type="pres">
      <dgm:prSet presAssocID="{2EDCED3E-CF9B-461E-B85D-3D4B7887A156}" presName="node" presStyleLbl="node1" presStyleIdx="1" presStyleCnt="2">
        <dgm:presLayoutVars>
          <dgm:bulletEnabled val="1"/>
        </dgm:presLayoutVars>
      </dgm:prSet>
      <dgm:spPr/>
    </dgm:pt>
  </dgm:ptLst>
  <dgm:cxnLst>
    <dgm:cxn modelId="{F1EDAA5E-2FE8-45A2-968E-BECB9A153BA2}" type="presOf" srcId="{000B88B7-D936-42F4-8D05-CF0B04264A3A}" destId="{E442E13B-293B-4D09-A0BD-6C05343ED908}" srcOrd="0" destOrd="0" presId="urn:microsoft.com/office/officeart/2005/8/layout/process1"/>
    <dgm:cxn modelId="{90C46071-A7F9-4494-91AB-6159D356E462}" type="presOf" srcId="{E6718058-7078-4109-A342-9B18507FD865}" destId="{68C82370-98EE-4BA9-9010-8EE8F9AF9D13}" srcOrd="1" destOrd="0" presId="urn:microsoft.com/office/officeart/2005/8/layout/process1"/>
    <dgm:cxn modelId="{50A2AF7F-B00B-4F68-8DE7-7A712635DFDC}" type="presOf" srcId="{2B5E601B-4FAA-436F-A225-9F9592A23168}" destId="{B1C24A25-5837-437C-87F7-674FF52621AA}" srcOrd="0" destOrd="0" presId="urn:microsoft.com/office/officeart/2005/8/layout/process1"/>
    <dgm:cxn modelId="{3951CA99-6119-430A-9B3E-66ED251C4CA2}" type="presOf" srcId="{2EDCED3E-CF9B-461E-B85D-3D4B7887A156}" destId="{1B390CA0-515B-4ED2-8B32-E9E0BEB5D475}" srcOrd="0" destOrd="0" presId="urn:microsoft.com/office/officeart/2005/8/layout/process1"/>
    <dgm:cxn modelId="{0F49BBA6-0D99-4B36-ADBF-510F0A0825FD}" srcId="{000B88B7-D936-42F4-8D05-CF0B04264A3A}" destId="{2EDCED3E-CF9B-461E-B85D-3D4B7887A156}" srcOrd="1" destOrd="0" parTransId="{7CDEF363-1B57-48BC-8CEE-1246995E355C}" sibTransId="{3338B6EC-09FF-48AD-BA0B-17F8950F8B07}"/>
    <dgm:cxn modelId="{D1C730D9-0DD2-4644-AA38-71AA5B0396DD}" type="presOf" srcId="{E6718058-7078-4109-A342-9B18507FD865}" destId="{E4F004D7-CD62-4E2E-99B6-0A48FE8B5618}" srcOrd="0" destOrd="0" presId="urn:microsoft.com/office/officeart/2005/8/layout/process1"/>
    <dgm:cxn modelId="{9BC61AF7-C001-4B3E-AF63-23AB21E7F143}" srcId="{000B88B7-D936-42F4-8D05-CF0B04264A3A}" destId="{2B5E601B-4FAA-436F-A225-9F9592A23168}" srcOrd="0" destOrd="0" parTransId="{ED8E40A2-78B0-4852-94E3-C7AC26786826}" sibTransId="{E6718058-7078-4109-A342-9B18507FD865}"/>
    <dgm:cxn modelId="{6560FB85-917B-4E26-A113-0FE1657A4814}" type="presParOf" srcId="{E442E13B-293B-4D09-A0BD-6C05343ED908}" destId="{B1C24A25-5837-437C-87F7-674FF52621AA}" srcOrd="0" destOrd="0" presId="urn:microsoft.com/office/officeart/2005/8/layout/process1"/>
    <dgm:cxn modelId="{A1D35C63-AB7D-4772-80B8-DA3573CB97DE}" type="presParOf" srcId="{E442E13B-293B-4D09-A0BD-6C05343ED908}" destId="{E4F004D7-CD62-4E2E-99B6-0A48FE8B5618}" srcOrd="1" destOrd="0" presId="urn:microsoft.com/office/officeart/2005/8/layout/process1"/>
    <dgm:cxn modelId="{2F3067FF-E494-4B80-A965-B5E50169F7E3}" type="presParOf" srcId="{E4F004D7-CD62-4E2E-99B6-0A48FE8B5618}" destId="{68C82370-98EE-4BA9-9010-8EE8F9AF9D13}" srcOrd="0" destOrd="0" presId="urn:microsoft.com/office/officeart/2005/8/layout/process1"/>
    <dgm:cxn modelId="{5142EB2C-1E92-488A-9731-CB92198BCD76}" type="presParOf" srcId="{E442E13B-293B-4D09-A0BD-6C05343ED908}" destId="{1B390CA0-515B-4ED2-8B32-E9E0BEB5D475}"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C24A25-5837-437C-87F7-674FF52621AA}">
      <dsp:nvSpPr>
        <dsp:cNvPr id="0" name=""/>
        <dsp:cNvSpPr/>
      </dsp:nvSpPr>
      <dsp:spPr>
        <a:xfrm>
          <a:off x="1976" y="241986"/>
          <a:ext cx="4214752" cy="264739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According to analyst Joshua New, it requires a healthy ecosystem of AI companies, robust AI inputs—including skills, research, and data—and organizations that are motivated and free to use AI. (New: 2018).</a:t>
          </a:r>
        </a:p>
      </dsp:txBody>
      <dsp:txXfrm>
        <a:off x="79515" y="319525"/>
        <a:ext cx="4059674" cy="2492313"/>
      </dsp:txXfrm>
    </dsp:sp>
    <dsp:sp modelId="{E4F004D7-CD62-4E2E-99B6-0A48FE8B5618}">
      <dsp:nvSpPr>
        <dsp:cNvPr id="0" name=""/>
        <dsp:cNvSpPr/>
      </dsp:nvSpPr>
      <dsp:spPr>
        <a:xfrm>
          <a:off x="4638204" y="1043052"/>
          <a:ext cx="893527" cy="10452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dirty="0"/>
        </a:p>
      </dsp:txBody>
      <dsp:txXfrm>
        <a:off x="4638204" y="1252104"/>
        <a:ext cx="625469" cy="627154"/>
      </dsp:txXfrm>
    </dsp:sp>
    <dsp:sp modelId="{1B390CA0-515B-4ED2-8B32-E9E0BEB5D475}">
      <dsp:nvSpPr>
        <dsp:cNvPr id="0" name=""/>
        <dsp:cNvSpPr/>
      </dsp:nvSpPr>
      <dsp:spPr>
        <a:xfrm>
          <a:off x="5902630" y="241986"/>
          <a:ext cx="4214752" cy="264739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 argue that success in AI also requires that states provide their citizens with capacity to utilize data (skills, internet infrastructure; good governance; and effective data governance—which includes rules regulating the collecting, sharing and use of various types of data at the national and international level as well as AI plans.)  </a:t>
          </a:r>
        </a:p>
      </dsp:txBody>
      <dsp:txXfrm>
        <a:off x="5980169" y="319525"/>
        <a:ext cx="4059674" cy="24923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56F124-9A84-4EB3-AAA3-9DD12E0C21FA}" type="datetimeFigureOut">
              <a:rPr lang="en-US" smtClean="0"/>
              <a:t>1/17/2019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907DEE-B614-4D53-967B-7F1ED0FEA82D}" type="slidenum">
              <a:rPr lang="en-US" smtClean="0"/>
              <a:t>‹#›</a:t>
            </a:fld>
            <a:endParaRPr lang="en-US" dirty="0"/>
          </a:p>
        </p:txBody>
      </p:sp>
    </p:spTree>
    <p:extLst>
      <p:ext uri="{BB962C8B-B14F-4D97-AF65-F5344CB8AC3E}">
        <p14:creationId xmlns:p14="http://schemas.microsoft.com/office/powerpoint/2010/main" val="1729851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source: http://cdn.nextgov.com/media/img/upload/2017/07/14/071417humanAIpartnershipNG/nextgov-medium.jpg</a:t>
            </a:r>
          </a:p>
        </p:txBody>
      </p:sp>
      <p:sp>
        <p:nvSpPr>
          <p:cNvPr id="4" name="Slide Number Placeholder 3"/>
          <p:cNvSpPr>
            <a:spLocks noGrp="1"/>
          </p:cNvSpPr>
          <p:nvPr>
            <p:ph type="sldNum" sz="quarter" idx="5"/>
          </p:nvPr>
        </p:nvSpPr>
        <p:spPr/>
        <p:txBody>
          <a:bodyPr/>
          <a:lstStyle/>
          <a:p>
            <a:fld id="{FB907DEE-B614-4D53-967B-7F1ED0FEA82D}" type="slidenum">
              <a:rPr lang="en-US" smtClean="0"/>
              <a:t>1</a:t>
            </a:fld>
            <a:endParaRPr lang="en-US" dirty="0"/>
          </a:p>
        </p:txBody>
      </p:sp>
    </p:spTree>
    <p:extLst>
      <p:ext uri="{BB962C8B-B14F-4D97-AF65-F5344CB8AC3E}">
        <p14:creationId xmlns:p14="http://schemas.microsoft.com/office/powerpoint/2010/main" val="1573601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EU selected countries (Belgium, Estonia, France, Germany , Hungary , Italy, Netherlands, Poland, Romania , Spain, UK)</a:t>
            </a:r>
            <a:endParaRPr lang="en-US" dirty="0"/>
          </a:p>
        </p:txBody>
      </p:sp>
      <p:sp>
        <p:nvSpPr>
          <p:cNvPr id="4" name="Slide Number Placeholder 3"/>
          <p:cNvSpPr>
            <a:spLocks noGrp="1"/>
          </p:cNvSpPr>
          <p:nvPr>
            <p:ph type="sldNum" sz="quarter" idx="5"/>
          </p:nvPr>
        </p:nvSpPr>
        <p:spPr/>
        <p:txBody>
          <a:bodyPr/>
          <a:lstStyle/>
          <a:p>
            <a:fld id="{26D846E6-905E-4CF2-8630-1CB707B7C3B2}" type="slidenum">
              <a:rPr lang="en-US" smtClean="0"/>
              <a:t>4</a:t>
            </a:fld>
            <a:endParaRPr lang="en-US" dirty="0"/>
          </a:p>
        </p:txBody>
      </p:sp>
    </p:spTree>
    <p:extLst>
      <p:ext uri="{BB962C8B-B14F-4D97-AF65-F5344CB8AC3E}">
        <p14:creationId xmlns:p14="http://schemas.microsoft.com/office/powerpoint/2010/main" val="2415005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4D481-90F3-4646-9DB9-88310C0D17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33620C-F353-4034-9559-2CF3B791A4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734DD7-F2AB-4C04-BCAB-B39B95E54158}"/>
              </a:ext>
            </a:extLst>
          </p:cNvPr>
          <p:cNvSpPr>
            <a:spLocks noGrp="1"/>
          </p:cNvSpPr>
          <p:nvPr>
            <p:ph type="dt" sz="half" idx="10"/>
          </p:nvPr>
        </p:nvSpPr>
        <p:spPr/>
        <p:txBody>
          <a:bodyPr/>
          <a:lstStyle/>
          <a:p>
            <a:fld id="{ADBB540F-DDD5-434C-BB13-B4F7D7F3D9B9}" type="datetime1">
              <a:rPr lang="en-US" smtClean="0"/>
              <a:t>1/17/2019</a:t>
            </a:fld>
            <a:endParaRPr lang="en-US" dirty="0"/>
          </a:p>
        </p:txBody>
      </p:sp>
      <p:sp>
        <p:nvSpPr>
          <p:cNvPr id="5" name="Footer Placeholder 4">
            <a:extLst>
              <a:ext uri="{FF2B5EF4-FFF2-40B4-BE49-F238E27FC236}">
                <a16:creationId xmlns:a16="http://schemas.microsoft.com/office/drawing/2014/main" id="{A044E70D-CDBC-48ED-953C-68AE70E776F2}"/>
              </a:ext>
            </a:extLst>
          </p:cNvPr>
          <p:cNvSpPr>
            <a:spLocks noGrp="1"/>
          </p:cNvSpPr>
          <p:nvPr>
            <p:ph type="ftr" sz="quarter" idx="11"/>
          </p:nvPr>
        </p:nvSpPr>
        <p:spPr/>
        <p:txBody>
          <a:bodyPr/>
          <a:lstStyle/>
          <a:p>
            <a:r>
              <a:rPr lang="en-US" dirty="0"/>
              <a:t>saaronso@gwu.edu; not to be used or attributed without permission </a:t>
            </a:r>
          </a:p>
        </p:txBody>
      </p:sp>
      <p:sp>
        <p:nvSpPr>
          <p:cNvPr id="6" name="Slide Number Placeholder 5">
            <a:extLst>
              <a:ext uri="{FF2B5EF4-FFF2-40B4-BE49-F238E27FC236}">
                <a16:creationId xmlns:a16="http://schemas.microsoft.com/office/drawing/2014/main" id="{8991CA93-8D6D-44C5-B263-F049DEA7751D}"/>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4211821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396CE-1788-4995-A354-F08C1FA77E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CC93F8-A33C-45CA-9F85-0171FBBF4A9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235BF4-B356-462E-BF4E-9AE3E4A8F0BC}"/>
              </a:ext>
            </a:extLst>
          </p:cNvPr>
          <p:cNvSpPr>
            <a:spLocks noGrp="1"/>
          </p:cNvSpPr>
          <p:nvPr>
            <p:ph type="dt" sz="half" idx="10"/>
          </p:nvPr>
        </p:nvSpPr>
        <p:spPr/>
        <p:txBody>
          <a:bodyPr/>
          <a:lstStyle/>
          <a:p>
            <a:fld id="{15671504-F2CF-4AFE-999E-8C0D378070DC}" type="datetime1">
              <a:rPr lang="en-US" smtClean="0"/>
              <a:t>1/17/2019</a:t>
            </a:fld>
            <a:endParaRPr lang="en-US" dirty="0"/>
          </a:p>
        </p:txBody>
      </p:sp>
      <p:sp>
        <p:nvSpPr>
          <p:cNvPr id="5" name="Footer Placeholder 4">
            <a:extLst>
              <a:ext uri="{FF2B5EF4-FFF2-40B4-BE49-F238E27FC236}">
                <a16:creationId xmlns:a16="http://schemas.microsoft.com/office/drawing/2014/main" id="{A7AC7874-6C24-4C29-B351-BE18FE7977D3}"/>
              </a:ext>
            </a:extLst>
          </p:cNvPr>
          <p:cNvSpPr>
            <a:spLocks noGrp="1"/>
          </p:cNvSpPr>
          <p:nvPr>
            <p:ph type="ftr" sz="quarter" idx="11"/>
          </p:nvPr>
        </p:nvSpPr>
        <p:spPr/>
        <p:txBody>
          <a:bodyPr/>
          <a:lstStyle/>
          <a:p>
            <a:r>
              <a:rPr lang="en-US" dirty="0"/>
              <a:t>saaronso@gwu.edu; not to be used or attributed without permission </a:t>
            </a:r>
          </a:p>
        </p:txBody>
      </p:sp>
      <p:sp>
        <p:nvSpPr>
          <p:cNvPr id="6" name="Slide Number Placeholder 5">
            <a:extLst>
              <a:ext uri="{FF2B5EF4-FFF2-40B4-BE49-F238E27FC236}">
                <a16:creationId xmlns:a16="http://schemas.microsoft.com/office/drawing/2014/main" id="{F96FCCB2-1700-456B-9F44-9D2BA03A165B}"/>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2720442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B26567-E5BC-46B4-AC18-1C316309CB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2E3C21-4D1C-409D-A1FB-7018AA1DBDA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1169D6-2FC0-4440-8D41-EF827F4A884E}"/>
              </a:ext>
            </a:extLst>
          </p:cNvPr>
          <p:cNvSpPr>
            <a:spLocks noGrp="1"/>
          </p:cNvSpPr>
          <p:nvPr>
            <p:ph type="dt" sz="half" idx="10"/>
          </p:nvPr>
        </p:nvSpPr>
        <p:spPr/>
        <p:txBody>
          <a:bodyPr/>
          <a:lstStyle/>
          <a:p>
            <a:fld id="{2B01D64E-24F8-4A25-B246-C62BC2C8ADEC}" type="datetime1">
              <a:rPr lang="en-US" smtClean="0"/>
              <a:t>1/17/2019</a:t>
            </a:fld>
            <a:endParaRPr lang="en-US" dirty="0"/>
          </a:p>
        </p:txBody>
      </p:sp>
      <p:sp>
        <p:nvSpPr>
          <p:cNvPr id="5" name="Footer Placeholder 4">
            <a:extLst>
              <a:ext uri="{FF2B5EF4-FFF2-40B4-BE49-F238E27FC236}">
                <a16:creationId xmlns:a16="http://schemas.microsoft.com/office/drawing/2014/main" id="{4E4B26CC-AA4D-470D-A3E0-C75CA1183276}"/>
              </a:ext>
            </a:extLst>
          </p:cNvPr>
          <p:cNvSpPr>
            <a:spLocks noGrp="1"/>
          </p:cNvSpPr>
          <p:nvPr>
            <p:ph type="ftr" sz="quarter" idx="11"/>
          </p:nvPr>
        </p:nvSpPr>
        <p:spPr/>
        <p:txBody>
          <a:bodyPr/>
          <a:lstStyle/>
          <a:p>
            <a:r>
              <a:rPr lang="en-US" dirty="0"/>
              <a:t>saaronso@gwu.edu; not to be used or attributed without permission </a:t>
            </a:r>
          </a:p>
        </p:txBody>
      </p:sp>
      <p:sp>
        <p:nvSpPr>
          <p:cNvPr id="6" name="Slide Number Placeholder 5">
            <a:extLst>
              <a:ext uri="{FF2B5EF4-FFF2-40B4-BE49-F238E27FC236}">
                <a16:creationId xmlns:a16="http://schemas.microsoft.com/office/drawing/2014/main" id="{ACA26193-02F3-43F3-AFA4-31AFFFFB66F4}"/>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394906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3028B-A537-449D-9C5E-C721A65DA7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B04C93-D620-4B2D-8E97-A24A47AE1EB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80BC6A-128C-4434-BED7-0FC1986C9915}"/>
              </a:ext>
            </a:extLst>
          </p:cNvPr>
          <p:cNvSpPr>
            <a:spLocks noGrp="1"/>
          </p:cNvSpPr>
          <p:nvPr>
            <p:ph type="dt" sz="half" idx="10"/>
          </p:nvPr>
        </p:nvSpPr>
        <p:spPr/>
        <p:txBody>
          <a:bodyPr/>
          <a:lstStyle/>
          <a:p>
            <a:fld id="{C8E2E43A-1DCE-4D61-BA90-2B47310414CF}" type="datetime1">
              <a:rPr lang="en-US" smtClean="0"/>
              <a:t>1/17/2019</a:t>
            </a:fld>
            <a:endParaRPr lang="en-US" dirty="0"/>
          </a:p>
        </p:txBody>
      </p:sp>
      <p:sp>
        <p:nvSpPr>
          <p:cNvPr id="5" name="Footer Placeholder 4">
            <a:extLst>
              <a:ext uri="{FF2B5EF4-FFF2-40B4-BE49-F238E27FC236}">
                <a16:creationId xmlns:a16="http://schemas.microsoft.com/office/drawing/2014/main" id="{83078E55-C19B-4CBB-8B6F-C1242CB83E09}"/>
              </a:ext>
            </a:extLst>
          </p:cNvPr>
          <p:cNvSpPr>
            <a:spLocks noGrp="1"/>
          </p:cNvSpPr>
          <p:nvPr>
            <p:ph type="ftr" sz="quarter" idx="11"/>
          </p:nvPr>
        </p:nvSpPr>
        <p:spPr/>
        <p:txBody>
          <a:bodyPr/>
          <a:lstStyle/>
          <a:p>
            <a:r>
              <a:rPr lang="en-US" dirty="0"/>
              <a:t>saaronso@gwu.edu; not to be used or attributed without permission </a:t>
            </a:r>
          </a:p>
        </p:txBody>
      </p:sp>
      <p:sp>
        <p:nvSpPr>
          <p:cNvPr id="6" name="Slide Number Placeholder 5">
            <a:extLst>
              <a:ext uri="{FF2B5EF4-FFF2-40B4-BE49-F238E27FC236}">
                <a16:creationId xmlns:a16="http://schemas.microsoft.com/office/drawing/2014/main" id="{A89093AA-A25C-4EB4-ADD4-988309CD7AB5}"/>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50154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118E-1036-43FF-B662-28BF83EF99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826174-0D6A-44AD-8E34-9852410771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492D32C-CE62-4A12-844D-DA1962396FC3}"/>
              </a:ext>
            </a:extLst>
          </p:cNvPr>
          <p:cNvSpPr>
            <a:spLocks noGrp="1"/>
          </p:cNvSpPr>
          <p:nvPr>
            <p:ph type="dt" sz="half" idx="10"/>
          </p:nvPr>
        </p:nvSpPr>
        <p:spPr/>
        <p:txBody>
          <a:bodyPr/>
          <a:lstStyle/>
          <a:p>
            <a:fld id="{E04DAFDC-7D12-412C-9C8B-376BFE1FD71C}" type="datetime1">
              <a:rPr lang="en-US" smtClean="0"/>
              <a:t>1/17/2019</a:t>
            </a:fld>
            <a:endParaRPr lang="en-US" dirty="0"/>
          </a:p>
        </p:txBody>
      </p:sp>
      <p:sp>
        <p:nvSpPr>
          <p:cNvPr id="5" name="Footer Placeholder 4">
            <a:extLst>
              <a:ext uri="{FF2B5EF4-FFF2-40B4-BE49-F238E27FC236}">
                <a16:creationId xmlns:a16="http://schemas.microsoft.com/office/drawing/2014/main" id="{D2597A63-4F73-47B0-A4A6-BCD3FCDC5E58}"/>
              </a:ext>
            </a:extLst>
          </p:cNvPr>
          <p:cNvSpPr>
            <a:spLocks noGrp="1"/>
          </p:cNvSpPr>
          <p:nvPr>
            <p:ph type="ftr" sz="quarter" idx="11"/>
          </p:nvPr>
        </p:nvSpPr>
        <p:spPr/>
        <p:txBody>
          <a:bodyPr/>
          <a:lstStyle/>
          <a:p>
            <a:r>
              <a:rPr lang="en-US" dirty="0"/>
              <a:t>saaronso@gwu.edu; not to be used or attributed without permission </a:t>
            </a:r>
          </a:p>
        </p:txBody>
      </p:sp>
      <p:sp>
        <p:nvSpPr>
          <p:cNvPr id="6" name="Slide Number Placeholder 5">
            <a:extLst>
              <a:ext uri="{FF2B5EF4-FFF2-40B4-BE49-F238E27FC236}">
                <a16:creationId xmlns:a16="http://schemas.microsoft.com/office/drawing/2014/main" id="{96A19036-F665-4FC9-AEC0-2813E97EF1F0}"/>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1327944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A4BE8-F372-4A56-9347-8A797EBC1D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97ABC6-9E79-4666-8194-72D47D4B0DD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02A8E3-2755-4FA0-8DA7-B7B08482D54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E5B36A-F4B7-48D3-B7EE-BA754EBFA600}"/>
              </a:ext>
            </a:extLst>
          </p:cNvPr>
          <p:cNvSpPr>
            <a:spLocks noGrp="1"/>
          </p:cNvSpPr>
          <p:nvPr>
            <p:ph type="dt" sz="half" idx="10"/>
          </p:nvPr>
        </p:nvSpPr>
        <p:spPr/>
        <p:txBody>
          <a:bodyPr/>
          <a:lstStyle/>
          <a:p>
            <a:fld id="{E55AEF8F-FB5D-47A8-9B52-F5787079566A}" type="datetime1">
              <a:rPr lang="en-US" smtClean="0"/>
              <a:t>1/17/2019</a:t>
            </a:fld>
            <a:endParaRPr lang="en-US" dirty="0"/>
          </a:p>
        </p:txBody>
      </p:sp>
      <p:sp>
        <p:nvSpPr>
          <p:cNvPr id="6" name="Footer Placeholder 5">
            <a:extLst>
              <a:ext uri="{FF2B5EF4-FFF2-40B4-BE49-F238E27FC236}">
                <a16:creationId xmlns:a16="http://schemas.microsoft.com/office/drawing/2014/main" id="{249D6AE7-45CD-4780-8C43-A25162513062}"/>
              </a:ext>
            </a:extLst>
          </p:cNvPr>
          <p:cNvSpPr>
            <a:spLocks noGrp="1"/>
          </p:cNvSpPr>
          <p:nvPr>
            <p:ph type="ftr" sz="quarter" idx="11"/>
          </p:nvPr>
        </p:nvSpPr>
        <p:spPr/>
        <p:txBody>
          <a:bodyPr/>
          <a:lstStyle/>
          <a:p>
            <a:r>
              <a:rPr lang="en-US" dirty="0"/>
              <a:t>saaronso@gwu.edu; not to be used or attributed without permission </a:t>
            </a:r>
          </a:p>
        </p:txBody>
      </p:sp>
      <p:sp>
        <p:nvSpPr>
          <p:cNvPr id="7" name="Slide Number Placeholder 6">
            <a:extLst>
              <a:ext uri="{FF2B5EF4-FFF2-40B4-BE49-F238E27FC236}">
                <a16:creationId xmlns:a16="http://schemas.microsoft.com/office/drawing/2014/main" id="{385CD46C-70BB-41C0-9E1B-D27C2947A4ED}"/>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1103909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988A0-5DA3-4213-A9CC-272B5F633A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9738B5-5935-4300-B55B-19EE3E202B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08A09A5-FF3A-489C-93FE-C89EAAB3A4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2FABD0-128E-4037-9678-B669430DE9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9880051-5622-419B-9CFB-028510175F7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D7AC80-7CB5-4C0B-B411-EA955A045FC9}"/>
              </a:ext>
            </a:extLst>
          </p:cNvPr>
          <p:cNvSpPr>
            <a:spLocks noGrp="1"/>
          </p:cNvSpPr>
          <p:nvPr>
            <p:ph type="dt" sz="half" idx="10"/>
          </p:nvPr>
        </p:nvSpPr>
        <p:spPr/>
        <p:txBody>
          <a:bodyPr/>
          <a:lstStyle/>
          <a:p>
            <a:fld id="{B3716179-1987-423E-84ED-DC274A87BF84}" type="datetime1">
              <a:rPr lang="en-US" smtClean="0"/>
              <a:t>1/17/2019</a:t>
            </a:fld>
            <a:endParaRPr lang="en-US" dirty="0"/>
          </a:p>
        </p:txBody>
      </p:sp>
      <p:sp>
        <p:nvSpPr>
          <p:cNvPr id="8" name="Footer Placeholder 7">
            <a:extLst>
              <a:ext uri="{FF2B5EF4-FFF2-40B4-BE49-F238E27FC236}">
                <a16:creationId xmlns:a16="http://schemas.microsoft.com/office/drawing/2014/main" id="{C049E732-A2E6-4AAD-86C1-7C0859525631}"/>
              </a:ext>
            </a:extLst>
          </p:cNvPr>
          <p:cNvSpPr>
            <a:spLocks noGrp="1"/>
          </p:cNvSpPr>
          <p:nvPr>
            <p:ph type="ftr" sz="quarter" idx="11"/>
          </p:nvPr>
        </p:nvSpPr>
        <p:spPr/>
        <p:txBody>
          <a:bodyPr/>
          <a:lstStyle/>
          <a:p>
            <a:r>
              <a:rPr lang="en-US" dirty="0"/>
              <a:t>saaronso@gwu.edu; not to be used or attributed without permission </a:t>
            </a:r>
          </a:p>
        </p:txBody>
      </p:sp>
      <p:sp>
        <p:nvSpPr>
          <p:cNvPr id="9" name="Slide Number Placeholder 8">
            <a:extLst>
              <a:ext uri="{FF2B5EF4-FFF2-40B4-BE49-F238E27FC236}">
                <a16:creationId xmlns:a16="http://schemas.microsoft.com/office/drawing/2014/main" id="{DAEC56E2-75EE-499A-9C5D-EDD56D393FF8}"/>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2743249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6BD97-9CA3-4A48-A2FF-00C5471A3B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4D046C9-249C-4AF7-A6FB-6D639914CC68}"/>
              </a:ext>
            </a:extLst>
          </p:cNvPr>
          <p:cNvSpPr>
            <a:spLocks noGrp="1"/>
          </p:cNvSpPr>
          <p:nvPr>
            <p:ph type="dt" sz="half" idx="10"/>
          </p:nvPr>
        </p:nvSpPr>
        <p:spPr/>
        <p:txBody>
          <a:bodyPr/>
          <a:lstStyle/>
          <a:p>
            <a:fld id="{7E481BBF-CC07-4CCF-8A5F-909BFEE7D255}" type="datetime1">
              <a:rPr lang="en-US" smtClean="0"/>
              <a:t>1/17/2019</a:t>
            </a:fld>
            <a:endParaRPr lang="en-US" dirty="0"/>
          </a:p>
        </p:txBody>
      </p:sp>
      <p:sp>
        <p:nvSpPr>
          <p:cNvPr id="4" name="Footer Placeholder 3">
            <a:extLst>
              <a:ext uri="{FF2B5EF4-FFF2-40B4-BE49-F238E27FC236}">
                <a16:creationId xmlns:a16="http://schemas.microsoft.com/office/drawing/2014/main" id="{6BC35012-8A67-4C6F-9407-402C92DF4931}"/>
              </a:ext>
            </a:extLst>
          </p:cNvPr>
          <p:cNvSpPr>
            <a:spLocks noGrp="1"/>
          </p:cNvSpPr>
          <p:nvPr>
            <p:ph type="ftr" sz="quarter" idx="11"/>
          </p:nvPr>
        </p:nvSpPr>
        <p:spPr/>
        <p:txBody>
          <a:bodyPr/>
          <a:lstStyle/>
          <a:p>
            <a:r>
              <a:rPr lang="en-US" dirty="0"/>
              <a:t>saaronso@gwu.edu; not to be used or attributed without permission </a:t>
            </a:r>
          </a:p>
        </p:txBody>
      </p:sp>
      <p:sp>
        <p:nvSpPr>
          <p:cNvPr id="5" name="Slide Number Placeholder 4">
            <a:extLst>
              <a:ext uri="{FF2B5EF4-FFF2-40B4-BE49-F238E27FC236}">
                <a16:creationId xmlns:a16="http://schemas.microsoft.com/office/drawing/2014/main" id="{4F92512B-A0DD-4374-ADC6-1D31C998C2AF}"/>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2156808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D02872-119C-43A6-9DB7-D684CD21C410}"/>
              </a:ext>
            </a:extLst>
          </p:cNvPr>
          <p:cNvSpPr>
            <a:spLocks noGrp="1"/>
          </p:cNvSpPr>
          <p:nvPr>
            <p:ph type="dt" sz="half" idx="10"/>
          </p:nvPr>
        </p:nvSpPr>
        <p:spPr/>
        <p:txBody>
          <a:bodyPr/>
          <a:lstStyle/>
          <a:p>
            <a:fld id="{96906FFC-F4E5-44E0-813D-82A8C1AD3088}" type="datetime1">
              <a:rPr lang="en-US" smtClean="0"/>
              <a:t>1/17/2019</a:t>
            </a:fld>
            <a:endParaRPr lang="en-US" dirty="0"/>
          </a:p>
        </p:txBody>
      </p:sp>
      <p:sp>
        <p:nvSpPr>
          <p:cNvPr id="3" name="Footer Placeholder 2">
            <a:extLst>
              <a:ext uri="{FF2B5EF4-FFF2-40B4-BE49-F238E27FC236}">
                <a16:creationId xmlns:a16="http://schemas.microsoft.com/office/drawing/2014/main" id="{62DB9F22-D7CC-44CF-844B-FBD865C323EA}"/>
              </a:ext>
            </a:extLst>
          </p:cNvPr>
          <p:cNvSpPr>
            <a:spLocks noGrp="1"/>
          </p:cNvSpPr>
          <p:nvPr>
            <p:ph type="ftr" sz="quarter" idx="11"/>
          </p:nvPr>
        </p:nvSpPr>
        <p:spPr/>
        <p:txBody>
          <a:bodyPr/>
          <a:lstStyle/>
          <a:p>
            <a:r>
              <a:rPr lang="en-US" dirty="0"/>
              <a:t>saaronso@gwu.edu; not to be used or attributed without permission </a:t>
            </a:r>
          </a:p>
        </p:txBody>
      </p:sp>
      <p:sp>
        <p:nvSpPr>
          <p:cNvPr id="4" name="Slide Number Placeholder 3">
            <a:extLst>
              <a:ext uri="{FF2B5EF4-FFF2-40B4-BE49-F238E27FC236}">
                <a16:creationId xmlns:a16="http://schemas.microsoft.com/office/drawing/2014/main" id="{3DF60ACD-31C7-4F8A-AB77-13451D48C9A7}"/>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1043113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FEB19-D0FF-492F-9E28-48C576AB56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4A88E2-1326-4C25-BC20-2FE5E46DA7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BDD38F-5F6B-41B9-9334-F9FB7EAD0B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B50B18-4AAE-4EC6-8661-B855E26EBF59}"/>
              </a:ext>
            </a:extLst>
          </p:cNvPr>
          <p:cNvSpPr>
            <a:spLocks noGrp="1"/>
          </p:cNvSpPr>
          <p:nvPr>
            <p:ph type="dt" sz="half" idx="10"/>
          </p:nvPr>
        </p:nvSpPr>
        <p:spPr/>
        <p:txBody>
          <a:bodyPr/>
          <a:lstStyle/>
          <a:p>
            <a:fld id="{87F6F0E0-290A-4294-AFC5-44EB10AC1B66}" type="datetime1">
              <a:rPr lang="en-US" smtClean="0"/>
              <a:t>1/17/2019</a:t>
            </a:fld>
            <a:endParaRPr lang="en-US" dirty="0"/>
          </a:p>
        </p:txBody>
      </p:sp>
      <p:sp>
        <p:nvSpPr>
          <p:cNvPr id="6" name="Footer Placeholder 5">
            <a:extLst>
              <a:ext uri="{FF2B5EF4-FFF2-40B4-BE49-F238E27FC236}">
                <a16:creationId xmlns:a16="http://schemas.microsoft.com/office/drawing/2014/main" id="{12A9692F-7B2F-4FDD-98ED-46C7D6A48B59}"/>
              </a:ext>
            </a:extLst>
          </p:cNvPr>
          <p:cNvSpPr>
            <a:spLocks noGrp="1"/>
          </p:cNvSpPr>
          <p:nvPr>
            <p:ph type="ftr" sz="quarter" idx="11"/>
          </p:nvPr>
        </p:nvSpPr>
        <p:spPr/>
        <p:txBody>
          <a:bodyPr/>
          <a:lstStyle/>
          <a:p>
            <a:r>
              <a:rPr lang="en-US" dirty="0"/>
              <a:t>saaronso@gwu.edu; not to be used or attributed without permission </a:t>
            </a:r>
          </a:p>
        </p:txBody>
      </p:sp>
      <p:sp>
        <p:nvSpPr>
          <p:cNvPr id="7" name="Slide Number Placeholder 6">
            <a:extLst>
              <a:ext uri="{FF2B5EF4-FFF2-40B4-BE49-F238E27FC236}">
                <a16:creationId xmlns:a16="http://schemas.microsoft.com/office/drawing/2014/main" id="{8A0EBA64-6F76-453B-9292-EB8F1665C2D3}"/>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3581705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5E261-A7F5-40B0-A06C-8FEBEA7CA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90EFF7-81B8-4F07-A52D-BF87DCC760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C3E150B-A3F5-4F42-AFBF-ED73E871A1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EC2D3A2-4D47-4E0B-8D5A-7CED10950CD3}"/>
              </a:ext>
            </a:extLst>
          </p:cNvPr>
          <p:cNvSpPr>
            <a:spLocks noGrp="1"/>
          </p:cNvSpPr>
          <p:nvPr>
            <p:ph type="dt" sz="half" idx="10"/>
          </p:nvPr>
        </p:nvSpPr>
        <p:spPr/>
        <p:txBody>
          <a:bodyPr/>
          <a:lstStyle/>
          <a:p>
            <a:fld id="{1B4B04CA-0460-42E3-AC51-0E42425075D1}" type="datetime1">
              <a:rPr lang="en-US" smtClean="0"/>
              <a:t>1/17/2019</a:t>
            </a:fld>
            <a:endParaRPr lang="en-US" dirty="0"/>
          </a:p>
        </p:txBody>
      </p:sp>
      <p:sp>
        <p:nvSpPr>
          <p:cNvPr id="6" name="Footer Placeholder 5">
            <a:extLst>
              <a:ext uri="{FF2B5EF4-FFF2-40B4-BE49-F238E27FC236}">
                <a16:creationId xmlns:a16="http://schemas.microsoft.com/office/drawing/2014/main" id="{5803513F-1773-4C1B-A25C-D731C7DCCE5A}"/>
              </a:ext>
            </a:extLst>
          </p:cNvPr>
          <p:cNvSpPr>
            <a:spLocks noGrp="1"/>
          </p:cNvSpPr>
          <p:nvPr>
            <p:ph type="ftr" sz="quarter" idx="11"/>
          </p:nvPr>
        </p:nvSpPr>
        <p:spPr/>
        <p:txBody>
          <a:bodyPr/>
          <a:lstStyle/>
          <a:p>
            <a:r>
              <a:rPr lang="en-US" dirty="0"/>
              <a:t>saaronso@gwu.edu; not to be used or attributed without permission </a:t>
            </a:r>
          </a:p>
        </p:txBody>
      </p:sp>
      <p:sp>
        <p:nvSpPr>
          <p:cNvPr id="7" name="Slide Number Placeholder 6">
            <a:extLst>
              <a:ext uri="{FF2B5EF4-FFF2-40B4-BE49-F238E27FC236}">
                <a16:creationId xmlns:a16="http://schemas.microsoft.com/office/drawing/2014/main" id="{05E69966-35D7-4A37-A822-201741DD135B}"/>
              </a:ext>
            </a:extLst>
          </p:cNvPr>
          <p:cNvSpPr>
            <a:spLocks noGrp="1"/>
          </p:cNvSpPr>
          <p:nvPr>
            <p:ph type="sldNum" sz="quarter" idx="12"/>
          </p:nvPr>
        </p:nvSpPr>
        <p:spPr/>
        <p:txBody>
          <a:bodyPr/>
          <a:lstStyle/>
          <a:p>
            <a:fld id="{B99D7163-D564-4ADA-9D54-DE98B3584E3A}" type="slidenum">
              <a:rPr lang="en-US" smtClean="0"/>
              <a:t>‹#›</a:t>
            </a:fld>
            <a:endParaRPr lang="en-US" dirty="0"/>
          </a:p>
        </p:txBody>
      </p:sp>
    </p:spTree>
    <p:extLst>
      <p:ext uri="{BB962C8B-B14F-4D97-AF65-F5344CB8AC3E}">
        <p14:creationId xmlns:p14="http://schemas.microsoft.com/office/powerpoint/2010/main" val="519445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2BC73C-64B0-476C-A085-DF0E89433D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2D22CD-15C1-4B07-8B5D-CFFACC7FB7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A8ACF2-FB33-48C2-A2AF-43129E5131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4AC9F3-6176-4260-9621-C76B8CD7362D}" type="datetime1">
              <a:rPr lang="en-US" smtClean="0"/>
              <a:t>1/17/2019</a:t>
            </a:fld>
            <a:endParaRPr lang="en-US" dirty="0"/>
          </a:p>
        </p:txBody>
      </p:sp>
      <p:sp>
        <p:nvSpPr>
          <p:cNvPr id="5" name="Footer Placeholder 4">
            <a:extLst>
              <a:ext uri="{FF2B5EF4-FFF2-40B4-BE49-F238E27FC236}">
                <a16:creationId xmlns:a16="http://schemas.microsoft.com/office/drawing/2014/main" id="{FD0A94C1-561F-4ACF-AA6A-50B0F42A6E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saaronso@gwu.edu; not to be used or attributed without permission </a:t>
            </a:r>
          </a:p>
        </p:txBody>
      </p:sp>
      <p:sp>
        <p:nvSpPr>
          <p:cNvPr id="6" name="Slide Number Placeholder 5">
            <a:extLst>
              <a:ext uri="{FF2B5EF4-FFF2-40B4-BE49-F238E27FC236}">
                <a16:creationId xmlns:a16="http://schemas.microsoft.com/office/drawing/2014/main" id="{79A38343-8E89-4D7C-8065-26AD50C7F0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9D7163-D564-4ADA-9D54-DE98B3584E3A}" type="slidenum">
              <a:rPr lang="en-US" smtClean="0"/>
              <a:t>‹#›</a:t>
            </a:fld>
            <a:endParaRPr lang="en-US" dirty="0"/>
          </a:p>
        </p:txBody>
      </p:sp>
    </p:spTree>
    <p:extLst>
      <p:ext uri="{BB962C8B-B14F-4D97-AF65-F5344CB8AC3E}">
        <p14:creationId xmlns:p14="http://schemas.microsoft.com/office/powerpoint/2010/main" val="698164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datahelpdesk.worldbank.org/knowledgebase/articles/906519-world-bank-country-and-lending-groups" TargetMode="External"/><Relationship Id="rId7" Type="http://schemas.openxmlformats.org/officeDocument/2006/relationships/hyperlink" Target="https://index.okfn.org/" TargetMode="External"/><Relationship Id="rId2" Type="http://schemas.openxmlformats.org/officeDocument/2006/relationships/hyperlink" Target="mailto:saaronso@gwu.edu" TargetMode="External"/><Relationship Id="rId1" Type="http://schemas.openxmlformats.org/officeDocument/2006/relationships/slideLayout" Target="../slideLayouts/slideLayout2.xml"/><Relationship Id="rId6" Type="http://schemas.openxmlformats.org/officeDocument/2006/relationships/hyperlink" Target="http://datatopics.worldbank.org/statisticalcapacity/Home.aspx" TargetMode="External"/><Relationship Id="rId5" Type="http://schemas.openxmlformats.org/officeDocument/2006/relationships/hyperlink" Target="http://rulemaking.worldbank.org/" TargetMode="External"/><Relationship Id="rId4" Type="http://schemas.openxmlformats.org/officeDocument/2006/relationships/hyperlink" Target="http://www3.weforum.org/docs/WEF_Global_Human_Capital_Report_2017.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4">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6">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73A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C964ECE-42DB-4364-890E-47DA532B3F1B}"/>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1600" kern="1200" dirty="0">
                <a:solidFill>
                  <a:srgbClr val="FFFFFF"/>
                </a:solidFill>
                <a:latin typeface="+mj-lt"/>
                <a:ea typeface="+mj-ea"/>
                <a:cs typeface="+mj-cs"/>
              </a:rPr>
              <a:t>Data is a Development Issue—Do developing countries have the capacity and ability to produce and govern AI?  </a:t>
            </a:r>
          </a:p>
        </p:txBody>
      </p:sp>
      <p:pic>
        <p:nvPicPr>
          <p:cNvPr id="11" name="Picture 10">
            <a:extLst>
              <a:ext uri="{FF2B5EF4-FFF2-40B4-BE49-F238E27FC236}">
                <a16:creationId xmlns:a16="http://schemas.microsoft.com/office/drawing/2014/main" id="{2BE83208-C93D-4E78-A78A-F3EA3A41D2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8600" y="1261861"/>
            <a:ext cx="7188199" cy="4330889"/>
          </a:xfrm>
          <a:prstGeom prst="rect">
            <a:avLst/>
          </a:prstGeom>
        </p:spPr>
      </p:pic>
      <p:sp>
        <p:nvSpPr>
          <p:cNvPr id="3" name="Footer Placeholder 2">
            <a:extLst>
              <a:ext uri="{FF2B5EF4-FFF2-40B4-BE49-F238E27FC236}">
                <a16:creationId xmlns:a16="http://schemas.microsoft.com/office/drawing/2014/main" id="{FCE20555-2150-4C71-9A7F-500856EE4DEF}"/>
              </a:ext>
            </a:extLst>
          </p:cNvPr>
          <p:cNvSpPr>
            <a:spLocks noGrp="1"/>
          </p:cNvSpPr>
          <p:nvPr>
            <p:ph type="ftr" sz="quarter" idx="11"/>
          </p:nvPr>
        </p:nvSpPr>
        <p:spPr/>
        <p:txBody>
          <a:bodyPr/>
          <a:lstStyle/>
          <a:p>
            <a:r>
              <a:rPr lang="en-US" dirty="0"/>
              <a:t>saaronso@gwu.edu; not to be used or attributed without permission </a:t>
            </a:r>
          </a:p>
        </p:txBody>
      </p:sp>
      <p:sp>
        <p:nvSpPr>
          <p:cNvPr id="4" name="Slide Number Placeholder 3">
            <a:extLst>
              <a:ext uri="{FF2B5EF4-FFF2-40B4-BE49-F238E27FC236}">
                <a16:creationId xmlns:a16="http://schemas.microsoft.com/office/drawing/2014/main" id="{08BFB796-65B9-4315-8F2A-1497557B8D38}"/>
              </a:ext>
            </a:extLst>
          </p:cNvPr>
          <p:cNvSpPr>
            <a:spLocks noGrp="1"/>
          </p:cNvSpPr>
          <p:nvPr>
            <p:ph type="sldNum" sz="quarter" idx="12"/>
          </p:nvPr>
        </p:nvSpPr>
        <p:spPr/>
        <p:txBody>
          <a:bodyPr/>
          <a:lstStyle/>
          <a:p>
            <a:fld id="{B99D7163-D564-4ADA-9D54-DE98B3584E3A}" type="slidenum">
              <a:rPr lang="en-US" smtClean="0"/>
              <a:t>1</a:t>
            </a:fld>
            <a:endParaRPr lang="en-US" dirty="0"/>
          </a:p>
        </p:txBody>
      </p:sp>
    </p:spTree>
    <p:extLst>
      <p:ext uri="{BB962C8B-B14F-4D97-AF65-F5344CB8AC3E}">
        <p14:creationId xmlns:p14="http://schemas.microsoft.com/office/powerpoint/2010/main" val="3854372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84CEE16-1B54-4739-9AF3-8B95A1FB9838}"/>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How can governments create success in AI? </a:t>
            </a:r>
          </a:p>
        </p:txBody>
      </p:sp>
      <p:graphicFrame>
        <p:nvGraphicFramePr>
          <p:cNvPr id="5" name="Content Placeholder 2">
            <a:extLst>
              <a:ext uri="{FF2B5EF4-FFF2-40B4-BE49-F238E27FC236}">
                <a16:creationId xmlns:a16="http://schemas.microsoft.com/office/drawing/2014/main" id="{45DE704E-2D4C-4F36-93F5-E881CA563025}"/>
              </a:ext>
            </a:extLst>
          </p:cNvPr>
          <p:cNvGraphicFramePr>
            <a:graphicFrameLocks noGrp="1"/>
          </p:cNvGraphicFramePr>
          <p:nvPr>
            <p:ph idx="1"/>
            <p:extLst>
              <p:ext uri="{D42A27DB-BD31-4B8C-83A1-F6EECF244321}">
                <p14:modId xmlns:p14="http://schemas.microsoft.com/office/powerpoint/2010/main" val="1091906122"/>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a:extLst>
              <a:ext uri="{FF2B5EF4-FFF2-40B4-BE49-F238E27FC236}">
                <a16:creationId xmlns:a16="http://schemas.microsoft.com/office/drawing/2014/main" id="{F92AF1BA-E4E2-4DD6-B569-075F1162697B}"/>
              </a:ext>
            </a:extLst>
          </p:cNvPr>
          <p:cNvSpPr>
            <a:spLocks noGrp="1"/>
          </p:cNvSpPr>
          <p:nvPr>
            <p:ph type="ftr" sz="quarter" idx="11"/>
          </p:nvPr>
        </p:nvSpPr>
        <p:spPr/>
        <p:txBody>
          <a:bodyPr/>
          <a:lstStyle/>
          <a:p>
            <a:r>
              <a:rPr lang="en-US" dirty="0"/>
              <a:t>saaronso@gwu.edu; not to be used or attributed without permission </a:t>
            </a:r>
          </a:p>
        </p:txBody>
      </p:sp>
      <p:sp>
        <p:nvSpPr>
          <p:cNvPr id="4" name="Slide Number Placeholder 3">
            <a:extLst>
              <a:ext uri="{FF2B5EF4-FFF2-40B4-BE49-F238E27FC236}">
                <a16:creationId xmlns:a16="http://schemas.microsoft.com/office/drawing/2014/main" id="{D849C756-7B70-4CD4-82F8-CF5686B63212}"/>
              </a:ext>
            </a:extLst>
          </p:cNvPr>
          <p:cNvSpPr>
            <a:spLocks noGrp="1"/>
          </p:cNvSpPr>
          <p:nvPr>
            <p:ph type="sldNum" sz="quarter" idx="12"/>
          </p:nvPr>
        </p:nvSpPr>
        <p:spPr/>
        <p:txBody>
          <a:bodyPr/>
          <a:lstStyle/>
          <a:p>
            <a:fld id="{B99D7163-D564-4ADA-9D54-DE98B3584E3A}" type="slidenum">
              <a:rPr lang="en-US" smtClean="0"/>
              <a:t>2</a:t>
            </a:fld>
            <a:endParaRPr lang="en-US" dirty="0"/>
          </a:p>
        </p:txBody>
      </p:sp>
    </p:spTree>
    <p:extLst>
      <p:ext uri="{BB962C8B-B14F-4D97-AF65-F5344CB8AC3E}">
        <p14:creationId xmlns:p14="http://schemas.microsoft.com/office/powerpoint/2010/main" val="242507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Picture 18">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901B337-101A-4036-B699-68C5DE279FD0}"/>
              </a:ext>
            </a:extLst>
          </p:cNvPr>
          <p:cNvSpPr>
            <a:spLocks noGrp="1"/>
          </p:cNvSpPr>
          <p:nvPr>
            <p:ph type="title"/>
          </p:nvPr>
        </p:nvSpPr>
        <p:spPr>
          <a:xfrm>
            <a:off x="1179074" y="605580"/>
            <a:ext cx="9833548" cy="1325563"/>
          </a:xfrm>
        </p:spPr>
        <p:txBody>
          <a:bodyPr>
            <a:normAutofit/>
          </a:bodyPr>
          <a:lstStyle/>
          <a:p>
            <a:pPr algn="ctr"/>
            <a:r>
              <a:rPr lang="en-US" sz="4000" b="1" dirty="0">
                <a:solidFill>
                  <a:srgbClr val="FFFFFF"/>
                </a:solidFill>
              </a:rPr>
              <a:t>The metrics below are averages </a:t>
            </a: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82C84785-08D8-493C-9701-C9CB0628A370}"/>
              </a:ext>
            </a:extLst>
          </p:cNvPr>
          <p:cNvSpPr>
            <a:spLocks noGrp="1"/>
          </p:cNvSpPr>
          <p:nvPr>
            <p:ph idx="1"/>
          </p:nvPr>
        </p:nvSpPr>
        <p:spPr>
          <a:xfrm>
            <a:off x="447472" y="2330245"/>
            <a:ext cx="11167354" cy="4527755"/>
          </a:xfrm>
        </p:spPr>
        <p:txBody>
          <a:bodyPr>
            <a:normAutofit/>
          </a:bodyPr>
          <a:lstStyle/>
          <a:p>
            <a:r>
              <a:rPr lang="en-US" sz="1800" dirty="0">
                <a:solidFill>
                  <a:srgbClr val="000000"/>
                </a:solidFill>
              </a:rPr>
              <a:t>We chose 14 countries from the WB’s categories of developing countries—low income economies ($995 a year or less);middle income economies ($995-$3,895) and upper middle income economies ($3,896 to $12, 055). We tried to disperse the countries among regions.  We then compare these countries to Canada, the US and the EU average (choosing 11 of the EU 28).</a:t>
            </a:r>
          </a:p>
          <a:p>
            <a:pPr lvl="0"/>
            <a:r>
              <a:rPr lang="en-US" sz="1800" dirty="0">
                <a:solidFill>
                  <a:srgbClr val="000000"/>
                </a:solidFill>
              </a:rPr>
              <a:t>We examined average scores on 4 metrics which provide some means of assessing if these countries are ready to govern data.  First we focused on capacity (does the country have citizens/policymakers with know how). Second we examined governance in general--does the country govern in an effective and accountable manner? This metric is an indicator of a country’s ability to regulate data used in AI, whether personal; public, satellite or proprietary). Next we examined statistical capacity, which relates to the ability of the government to monitor its operations, the economy, and its people), and finally, we provided the Open Data Index Score, which refers to the percentage of government data sets that are fully open, free and in open file formats).  </a:t>
            </a:r>
          </a:p>
          <a:p>
            <a:r>
              <a:rPr lang="en-US" sz="1800" dirty="0">
                <a:solidFill>
                  <a:srgbClr val="FF0000"/>
                </a:solidFill>
              </a:rPr>
              <a:t>Not surprisingly, greater wealth is associated with better scores on all the metrics. To put it differently, developing countries are not well-positioned to govern data and to benefit from a data driven economy. </a:t>
            </a:r>
          </a:p>
          <a:p>
            <a:endParaRPr lang="en-US" sz="800" dirty="0">
              <a:solidFill>
                <a:srgbClr val="000000"/>
              </a:solidFill>
            </a:endParaRPr>
          </a:p>
        </p:txBody>
      </p:sp>
      <p:sp>
        <p:nvSpPr>
          <p:cNvPr id="4" name="Footer Placeholder 3">
            <a:extLst>
              <a:ext uri="{FF2B5EF4-FFF2-40B4-BE49-F238E27FC236}">
                <a16:creationId xmlns:a16="http://schemas.microsoft.com/office/drawing/2014/main" id="{716B2643-786B-48ED-A38E-F7B6316D5477}"/>
              </a:ext>
            </a:extLst>
          </p:cNvPr>
          <p:cNvSpPr>
            <a:spLocks noGrp="1"/>
          </p:cNvSpPr>
          <p:nvPr>
            <p:ph type="ftr" sz="quarter" idx="11"/>
          </p:nvPr>
        </p:nvSpPr>
        <p:spPr/>
        <p:txBody>
          <a:bodyPr/>
          <a:lstStyle/>
          <a:p>
            <a:r>
              <a:rPr lang="en-US" dirty="0"/>
              <a:t>saaronso@gwu.edu; not to be used or attributed without permission </a:t>
            </a:r>
          </a:p>
        </p:txBody>
      </p:sp>
      <p:sp>
        <p:nvSpPr>
          <p:cNvPr id="5" name="Slide Number Placeholder 4">
            <a:extLst>
              <a:ext uri="{FF2B5EF4-FFF2-40B4-BE49-F238E27FC236}">
                <a16:creationId xmlns:a16="http://schemas.microsoft.com/office/drawing/2014/main" id="{C02448D9-5BF9-4B8D-96AC-9F171173376F}"/>
              </a:ext>
            </a:extLst>
          </p:cNvPr>
          <p:cNvSpPr>
            <a:spLocks noGrp="1"/>
          </p:cNvSpPr>
          <p:nvPr>
            <p:ph type="sldNum" sz="quarter" idx="12"/>
          </p:nvPr>
        </p:nvSpPr>
        <p:spPr/>
        <p:txBody>
          <a:bodyPr/>
          <a:lstStyle/>
          <a:p>
            <a:fld id="{B99D7163-D564-4ADA-9D54-DE98B3584E3A}" type="slidenum">
              <a:rPr lang="en-US" smtClean="0"/>
              <a:t>3</a:t>
            </a:fld>
            <a:endParaRPr lang="en-US" dirty="0"/>
          </a:p>
        </p:txBody>
      </p:sp>
    </p:spTree>
    <p:extLst>
      <p:ext uri="{BB962C8B-B14F-4D97-AF65-F5344CB8AC3E}">
        <p14:creationId xmlns:p14="http://schemas.microsoft.com/office/powerpoint/2010/main" val="1456692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7868D48E-114E-494E-A9D9-F857BDDDB5BE}"/>
              </a:ext>
            </a:extLst>
          </p:cNvPr>
          <p:cNvGraphicFramePr>
            <a:graphicFrameLocks noGrp="1"/>
          </p:cNvGraphicFramePr>
          <p:nvPr>
            <p:extLst>
              <p:ext uri="{D42A27DB-BD31-4B8C-83A1-F6EECF244321}">
                <p14:modId xmlns:p14="http://schemas.microsoft.com/office/powerpoint/2010/main" val="942991476"/>
              </p:ext>
            </p:extLst>
          </p:nvPr>
        </p:nvGraphicFramePr>
        <p:xfrm>
          <a:off x="1678731" y="748791"/>
          <a:ext cx="8288170" cy="5606532"/>
        </p:xfrm>
        <a:graphic>
          <a:graphicData uri="http://schemas.openxmlformats.org/drawingml/2006/table">
            <a:tbl>
              <a:tblPr firstRow="1" bandRow="1">
                <a:tableStyleId>{5C22544A-7EE6-4342-B048-85BDC9FD1C3A}</a:tableStyleId>
              </a:tblPr>
              <a:tblGrid>
                <a:gridCol w="1657634">
                  <a:extLst>
                    <a:ext uri="{9D8B030D-6E8A-4147-A177-3AD203B41FA5}">
                      <a16:colId xmlns:a16="http://schemas.microsoft.com/office/drawing/2014/main" val="428071263"/>
                    </a:ext>
                  </a:extLst>
                </a:gridCol>
                <a:gridCol w="1657634">
                  <a:extLst>
                    <a:ext uri="{9D8B030D-6E8A-4147-A177-3AD203B41FA5}">
                      <a16:colId xmlns:a16="http://schemas.microsoft.com/office/drawing/2014/main" val="516795929"/>
                    </a:ext>
                  </a:extLst>
                </a:gridCol>
                <a:gridCol w="1657634">
                  <a:extLst>
                    <a:ext uri="{9D8B030D-6E8A-4147-A177-3AD203B41FA5}">
                      <a16:colId xmlns:a16="http://schemas.microsoft.com/office/drawing/2014/main" val="3837821706"/>
                    </a:ext>
                  </a:extLst>
                </a:gridCol>
                <a:gridCol w="1657634">
                  <a:extLst>
                    <a:ext uri="{9D8B030D-6E8A-4147-A177-3AD203B41FA5}">
                      <a16:colId xmlns:a16="http://schemas.microsoft.com/office/drawing/2014/main" val="970014252"/>
                    </a:ext>
                  </a:extLst>
                </a:gridCol>
                <a:gridCol w="1657634">
                  <a:extLst>
                    <a:ext uri="{9D8B030D-6E8A-4147-A177-3AD203B41FA5}">
                      <a16:colId xmlns:a16="http://schemas.microsoft.com/office/drawing/2014/main" val="2726069583"/>
                    </a:ext>
                  </a:extLst>
                </a:gridCol>
              </a:tblGrid>
              <a:tr h="1495206">
                <a:tc>
                  <a:txBody>
                    <a:bodyPr/>
                    <a:lstStyle/>
                    <a:p>
                      <a:endParaRPr lang="en-US" dirty="0"/>
                    </a:p>
                  </a:txBody>
                  <a:tcPr/>
                </a:tc>
                <a:tc>
                  <a:txBody>
                    <a:bodyPr/>
                    <a:lstStyle/>
                    <a:p>
                      <a:pPr algn="ctr"/>
                      <a:r>
                        <a:rPr lang="en-CA" dirty="0"/>
                        <a:t>Average Know-How Subindex Score </a:t>
                      </a:r>
                    </a:p>
                    <a:p>
                      <a:pPr algn="ctr"/>
                      <a:r>
                        <a:rPr lang="en-US" sz="1200" dirty="0"/>
                        <a:t>(0-100)</a:t>
                      </a:r>
                    </a:p>
                  </a:txBody>
                  <a:tcPr/>
                </a:tc>
                <a:tc>
                  <a:txBody>
                    <a:bodyPr/>
                    <a:lstStyle/>
                    <a:p>
                      <a:pPr algn="ctr"/>
                      <a:r>
                        <a:rPr lang="en-US" sz="1800" dirty="0"/>
                        <a:t>Average Regulatory Governance Score </a:t>
                      </a:r>
                      <a:endParaRPr lang="en-US" sz="1200" dirty="0"/>
                    </a:p>
                    <a:p>
                      <a:pPr algn="ctr"/>
                      <a:r>
                        <a:rPr lang="en-US" sz="1200" dirty="0"/>
                        <a:t>(0 =worst 5= best)</a:t>
                      </a:r>
                    </a:p>
                  </a:txBody>
                  <a:tcPr/>
                </a:tc>
                <a:tc>
                  <a:txBody>
                    <a:bodyPr/>
                    <a:lstStyle/>
                    <a:p>
                      <a:pPr algn="ctr"/>
                      <a:r>
                        <a:rPr lang="en-US" dirty="0"/>
                        <a:t>Average Statistical Capacity Indicator Score </a:t>
                      </a:r>
                      <a:endParaRPr lang="en-US" sz="1200" dirty="0"/>
                    </a:p>
                    <a:p>
                      <a:pPr algn="ctr"/>
                      <a:r>
                        <a:rPr lang="en-US" sz="1200" dirty="0"/>
                        <a:t>(0-100)</a:t>
                      </a:r>
                    </a:p>
                  </a:txBody>
                  <a:tcPr/>
                </a:tc>
                <a:tc>
                  <a:txBody>
                    <a:bodyPr/>
                    <a:lstStyle/>
                    <a:p>
                      <a:pPr algn="ctr"/>
                      <a:r>
                        <a:rPr lang="en-US" sz="1800" b="1" kern="1200" dirty="0">
                          <a:solidFill>
                            <a:schemeClr val="lt1"/>
                          </a:solidFill>
                          <a:effectLst/>
                          <a:latin typeface="+mn-lt"/>
                          <a:ea typeface="+mn-ea"/>
                          <a:cs typeface="+mn-cs"/>
                        </a:rPr>
                        <a:t>Overall Global Open Data Index Score </a:t>
                      </a:r>
                    </a:p>
                    <a:p>
                      <a:pPr algn="ctr"/>
                      <a:r>
                        <a:rPr lang="en-US" sz="1200" b="1" kern="1200" dirty="0">
                          <a:solidFill>
                            <a:schemeClr val="lt1"/>
                          </a:solidFill>
                          <a:effectLst/>
                          <a:latin typeface="+mn-lt"/>
                          <a:ea typeface="+mn-ea"/>
                          <a:cs typeface="+mn-cs"/>
                        </a:rPr>
                        <a:t>(Average) </a:t>
                      </a:r>
                      <a:endParaRPr lang="en-US" sz="1200" dirty="0"/>
                    </a:p>
                  </a:txBody>
                  <a:tcPr/>
                </a:tc>
                <a:extLst>
                  <a:ext uri="{0D108BD9-81ED-4DB2-BD59-A6C34878D82A}">
                    <a16:rowId xmlns:a16="http://schemas.microsoft.com/office/drawing/2014/main" val="4086023326"/>
                  </a:ext>
                </a:extLst>
              </a:tr>
              <a:tr h="1232696">
                <a:tc>
                  <a:txBody>
                    <a:bodyPr/>
                    <a:lstStyle/>
                    <a:p>
                      <a:endParaRPr lang="en-US" dirty="0"/>
                    </a:p>
                  </a:txBody>
                  <a:tcPr/>
                </a:tc>
                <a:tc>
                  <a:txBody>
                    <a:bodyPr/>
                    <a:lstStyle/>
                    <a:p>
                      <a:pPr algn="ctr"/>
                      <a:endParaRPr lang="en-US" sz="2000" dirty="0"/>
                    </a:p>
                    <a:p>
                      <a:pPr algn="ctr"/>
                      <a:r>
                        <a:rPr lang="en-US" sz="2000" dirty="0"/>
                        <a:t>65.9</a:t>
                      </a:r>
                    </a:p>
                  </a:txBody>
                  <a:tcPr/>
                </a:tc>
                <a:tc>
                  <a:txBody>
                    <a:bodyPr/>
                    <a:lstStyle/>
                    <a:p>
                      <a:pPr algn="ctr"/>
                      <a:endParaRPr lang="en-US" sz="2000" dirty="0"/>
                    </a:p>
                    <a:p>
                      <a:pPr algn="ctr"/>
                      <a:r>
                        <a:rPr lang="en-US" sz="2000" dirty="0"/>
                        <a:t>5.0</a:t>
                      </a:r>
                    </a:p>
                  </a:txBody>
                  <a:tcPr/>
                </a:tc>
                <a:tc>
                  <a:txBody>
                    <a:bodyPr/>
                    <a:lstStyle/>
                    <a:p>
                      <a:pPr algn="ctr"/>
                      <a:endParaRPr lang="en-US" sz="2000" dirty="0"/>
                    </a:p>
                    <a:p>
                      <a:pPr algn="ctr"/>
                      <a:r>
                        <a:rPr lang="en-US" sz="2000" dirty="0"/>
                        <a:t>No Data </a:t>
                      </a:r>
                    </a:p>
                  </a:txBody>
                  <a:tcPr/>
                </a:tc>
                <a:tc>
                  <a:txBody>
                    <a:bodyPr/>
                    <a:lstStyle/>
                    <a:p>
                      <a:pPr algn="ctr"/>
                      <a:endParaRPr lang="en-US" sz="2000" dirty="0"/>
                    </a:p>
                    <a:p>
                      <a:pPr algn="ctr"/>
                      <a:r>
                        <a:rPr lang="en-US" sz="2000" dirty="0"/>
                        <a:t>69.0%</a:t>
                      </a:r>
                    </a:p>
                  </a:txBody>
                  <a:tcPr/>
                </a:tc>
                <a:extLst>
                  <a:ext uri="{0D108BD9-81ED-4DB2-BD59-A6C34878D82A}">
                    <a16:rowId xmlns:a16="http://schemas.microsoft.com/office/drawing/2014/main" val="257351999"/>
                  </a:ext>
                </a:extLst>
              </a:tr>
              <a:tr h="1172196">
                <a:tc>
                  <a:txBody>
                    <a:bodyPr/>
                    <a:lstStyle/>
                    <a:p>
                      <a:endParaRPr lang="en-US" dirty="0"/>
                    </a:p>
                  </a:txBody>
                  <a:tcPr/>
                </a:tc>
                <a:tc>
                  <a:txBody>
                    <a:bodyPr/>
                    <a:lstStyle/>
                    <a:p>
                      <a:pPr algn="ctr"/>
                      <a:endParaRPr lang="en-US" sz="2000" dirty="0"/>
                    </a:p>
                    <a:p>
                      <a:pPr algn="ctr"/>
                      <a:r>
                        <a:rPr lang="en-US" sz="2000" dirty="0"/>
                        <a:t>69.0</a:t>
                      </a:r>
                    </a:p>
                  </a:txBody>
                  <a:tcPr/>
                </a:tc>
                <a:tc>
                  <a:txBody>
                    <a:bodyPr/>
                    <a:lstStyle/>
                    <a:p>
                      <a:pPr algn="ctr"/>
                      <a:endParaRPr lang="en-US" sz="2000" dirty="0"/>
                    </a:p>
                    <a:p>
                      <a:pPr algn="ctr"/>
                      <a:r>
                        <a:rPr lang="en-US" sz="2000" dirty="0"/>
                        <a:t>5.0</a:t>
                      </a:r>
                    </a:p>
                  </a:txBody>
                  <a:tcPr/>
                </a:tc>
                <a:tc>
                  <a:txBody>
                    <a:bodyPr/>
                    <a:lstStyle/>
                    <a:p>
                      <a:pPr algn="ctr"/>
                      <a:endParaRPr lang="en-US" sz="2000" dirty="0"/>
                    </a:p>
                    <a:p>
                      <a:pPr algn="ctr"/>
                      <a:r>
                        <a:rPr lang="en-US" sz="2000" dirty="0"/>
                        <a:t>No Data </a:t>
                      </a:r>
                    </a:p>
                  </a:txBody>
                  <a:tcPr/>
                </a:tc>
                <a:tc>
                  <a:txBody>
                    <a:bodyPr/>
                    <a:lstStyle/>
                    <a:p>
                      <a:pPr algn="ctr"/>
                      <a:endParaRPr lang="en-US" sz="2000" dirty="0"/>
                    </a:p>
                    <a:p>
                      <a:pPr algn="ctr"/>
                      <a:r>
                        <a:rPr lang="en-US" sz="2000" dirty="0"/>
                        <a:t>65.0%</a:t>
                      </a:r>
                    </a:p>
                  </a:txBody>
                  <a:tcPr/>
                </a:tc>
                <a:extLst>
                  <a:ext uri="{0D108BD9-81ED-4DB2-BD59-A6C34878D82A}">
                    <a16:rowId xmlns:a16="http://schemas.microsoft.com/office/drawing/2014/main" val="520935443"/>
                  </a:ext>
                </a:extLst>
              </a:tr>
              <a:tr h="1706434">
                <a:tc>
                  <a:txBody>
                    <a:bodyPr/>
                    <a:lstStyle/>
                    <a:p>
                      <a:endParaRPr lang="en-US" dirty="0"/>
                    </a:p>
                  </a:txBody>
                  <a:tcPr/>
                </a:tc>
                <a:tc>
                  <a:txBody>
                    <a:bodyPr/>
                    <a:lstStyle/>
                    <a:p>
                      <a:pPr algn="ctr"/>
                      <a:endParaRPr lang="en-US" sz="2000" dirty="0"/>
                    </a:p>
                    <a:p>
                      <a:pPr algn="ctr"/>
                      <a:r>
                        <a:rPr lang="en-US" sz="2000" dirty="0"/>
                        <a:t>64.2</a:t>
                      </a:r>
                    </a:p>
                  </a:txBody>
                  <a:tcPr/>
                </a:tc>
                <a:tc>
                  <a:txBody>
                    <a:bodyPr/>
                    <a:lstStyle/>
                    <a:p>
                      <a:pPr algn="ctr"/>
                      <a:endParaRPr lang="en-US" sz="2000" dirty="0"/>
                    </a:p>
                    <a:p>
                      <a:pPr algn="ctr"/>
                      <a:r>
                        <a:rPr lang="en-US" sz="2000" dirty="0"/>
                        <a:t>4.6</a:t>
                      </a:r>
                    </a:p>
                  </a:txBody>
                  <a:tcPr/>
                </a:tc>
                <a:tc>
                  <a:txBody>
                    <a:bodyPr/>
                    <a:lstStyle/>
                    <a:p>
                      <a:pPr algn="ctr"/>
                      <a:endParaRPr lang="en-US" sz="2000" dirty="0"/>
                    </a:p>
                    <a:p>
                      <a:pPr algn="ctr"/>
                      <a:r>
                        <a:rPr lang="en-US" sz="2000" dirty="0"/>
                        <a:t>79.3</a:t>
                      </a:r>
                    </a:p>
                  </a:txBody>
                  <a:tcPr/>
                </a:tc>
                <a:tc>
                  <a:txBody>
                    <a:bodyPr/>
                    <a:lstStyle/>
                    <a:p>
                      <a:pPr algn="ctr"/>
                      <a:endParaRPr lang="en-US" sz="2000" dirty="0"/>
                    </a:p>
                    <a:p>
                      <a:pPr algn="ctr"/>
                      <a:r>
                        <a:rPr lang="en-US" sz="2000" dirty="0"/>
                        <a:t>53.4%</a:t>
                      </a:r>
                    </a:p>
                  </a:txBody>
                  <a:tcPr/>
                </a:tc>
                <a:extLst>
                  <a:ext uri="{0D108BD9-81ED-4DB2-BD59-A6C34878D82A}">
                    <a16:rowId xmlns:a16="http://schemas.microsoft.com/office/drawing/2014/main" val="656853365"/>
                  </a:ext>
                </a:extLst>
              </a:tr>
            </a:tbl>
          </a:graphicData>
        </a:graphic>
      </p:graphicFrame>
      <p:pic>
        <p:nvPicPr>
          <p:cNvPr id="11" name="Picture 10" descr="A close up of a flag&#10;&#10;Description automatically generated">
            <a:extLst>
              <a:ext uri="{FF2B5EF4-FFF2-40B4-BE49-F238E27FC236}">
                <a16:creationId xmlns:a16="http://schemas.microsoft.com/office/drawing/2014/main" id="{3B21A201-67F8-471D-8807-4F3F6FE636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082" y="2471469"/>
            <a:ext cx="1420907" cy="745403"/>
          </a:xfrm>
          <a:prstGeom prst="rect">
            <a:avLst/>
          </a:prstGeom>
          <a:ln>
            <a:solidFill>
              <a:schemeClr val="tx1"/>
            </a:solidFill>
          </a:ln>
        </p:spPr>
      </p:pic>
      <p:pic>
        <p:nvPicPr>
          <p:cNvPr id="13" name="Picture 12">
            <a:extLst>
              <a:ext uri="{FF2B5EF4-FFF2-40B4-BE49-F238E27FC236}">
                <a16:creationId xmlns:a16="http://schemas.microsoft.com/office/drawing/2014/main" id="{05DF2A81-6AB8-4073-A2FA-6DB9C6F5E6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9081" y="3664148"/>
            <a:ext cx="1420907" cy="745403"/>
          </a:xfrm>
          <a:prstGeom prst="rect">
            <a:avLst/>
          </a:prstGeom>
          <a:ln>
            <a:solidFill>
              <a:schemeClr val="tx1"/>
            </a:solidFill>
          </a:ln>
        </p:spPr>
      </p:pic>
      <p:pic>
        <p:nvPicPr>
          <p:cNvPr id="15" name="Picture 14">
            <a:extLst>
              <a:ext uri="{FF2B5EF4-FFF2-40B4-BE49-F238E27FC236}">
                <a16:creationId xmlns:a16="http://schemas.microsoft.com/office/drawing/2014/main" id="{F5F8F4A1-130E-48D9-97A8-47BCD46384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19736" y="4780589"/>
            <a:ext cx="1420456" cy="776438"/>
          </a:xfrm>
          <a:prstGeom prst="rect">
            <a:avLst/>
          </a:prstGeom>
          <a:ln>
            <a:solidFill>
              <a:schemeClr val="tx1"/>
            </a:solidFill>
          </a:ln>
        </p:spPr>
      </p:pic>
      <p:sp>
        <p:nvSpPr>
          <p:cNvPr id="18" name="TextBox 17">
            <a:extLst>
              <a:ext uri="{FF2B5EF4-FFF2-40B4-BE49-F238E27FC236}">
                <a16:creationId xmlns:a16="http://schemas.microsoft.com/office/drawing/2014/main" id="{87C469E2-7A3F-4226-9DA2-F772EFC61E54}"/>
              </a:ext>
            </a:extLst>
          </p:cNvPr>
          <p:cNvSpPr txBox="1"/>
          <p:nvPr/>
        </p:nvSpPr>
        <p:spPr>
          <a:xfrm>
            <a:off x="772101" y="194150"/>
            <a:ext cx="10101430" cy="584775"/>
          </a:xfrm>
          <a:prstGeom prst="rect">
            <a:avLst/>
          </a:prstGeom>
          <a:noFill/>
        </p:spPr>
        <p:txBody>
          <a:bodyPr wrap="square" rtlCol="0">
            <a:spAutoFit/>
          </a:bodyPr>
          <a:lstStyle/>
          <a:p>
            <a:pPr algn="ctr"/>
            <a:r>
              <a:rPr lang="en-US" sz="3200" b="1" dirty="0"/>
              <a:t>Metrics of Ability to Create a Data-Driven Economy </a:t>
            </a:r>
          </a:p>
        </p:txBody>
      </p:sp>
      <p:sp>
        <p:nvSpPr>
          <p:cNvPr id="2" name="TextBox 1">
            <a:extLst>
              <a:ext uri="{FF2B5EF4-FFF2-40B4-BE49-F238E27FC236}">
                <a16:creationId xmlns:a16="http://schemas.microsoft.com/office/drawing/2014/main" id="{3EE95DF8-0030-46E9-B4B2-425597EC934C}"/>
              </a:ext>
            </a:extLst>
          </p:cNvPr>
          <p:cNvSpPr txBox="1"/>
          <p:nvPr/>
        </p:nvSpPr>
        <p:spPr>
          <a:xfrm>
            <a:off x="1789081" y="5602232"/>
            <a:ext cx="1621631" cy="707886"/>
          </a:xfrm>
          <a:prstGeom prst="rect">
            <a:avLst/>
          </a:prstGeom>
          <a:noFill/>
        </p:spPr>
        <p:txBody>
          <a:bodyPr wrap="square" rtlCol="0">
            <a:spAutoFit/>
          </a:bodyPr>
          <a:lstStyle/>
          <a:p>
            <a:r>
              <a:rPr lang="en-US" sz="1000" dirty="0"/>
              <a:t>(Belgium, Estonia, France, Germany, Hungary, Italy, Netherlands, Poland, Romania, Spain, UK)</a:t>
            </a:r>
          </a:p>
        </p:txBody>
      </p:sp>
      <p:sp>
        <p:nvSpPr>
          <p:cNvPr id="3" name="TextBox 2">
            <a:extLst>
              <a:ext uri="{FF2B5EF4-FFF2-40B4-BE49-F238E27FC236}">
                <a16:creationId xmlns:a16="http://schemas.microsoft.com/office/drawing/2014/main" id="{904030CD-8076-4AA9-8F39-FF7F42FEB321}"/>
              </a:ext>
            </a:extLst>
          </p:cNvPr>
          <p:cNvSpPr txBox="1"/>
          <p:nvPr/>
        </p:nvSpPr>
        <p:spPr>
          <a:xfrm>
            <a:off x="1678731" y="6440461"/>
            <a:ext cx="1896573" cy="276999"/>
          </a:xfrm>
          <a:prstGeom prst="rect">
            <a:avLst/>
          </a:prstGeom>
          <a:noFill/>
        </p:spPr>
        <p:txBody>
          <a:bodyPr wrap="square" rtlCol="0">
            <a:spAutoFit/>
          </a:bodyPr>
          <a:lstStyle/>
          <a:p>
            <a:r>
              <a:rPr lang="en-US" sz="1200" dirty="0"/>
              <a:t>Prepared by: Kailee Hilt </a:t>
            </a:r>
          </a:p>
        </p:txBody>
      </p:sp>
      <p:sp>
        <p:nvSpPr>
          <p:cNvPr id="4" name="Footer Placeholder 3">
            <a:extLst>
              <a:ext uri="{FF2B5EF4-FFF2-40B4-BE49-F238E27FC236}">
                <a16:creationId xmlns:a16="http://schemas.microsoft.com/office/drawing/2014/main" id="{760AE9A6-5CA7-439E-8304-9EE739AC69FB}"/>
              </a:ext>
            </a:extLst>
          </p:cNvPr>
          <p:cNvSpPr>
            <a:spLocks noGrp="1"/>
          </p:cNvSpPr>
          <p:nvPr>
            <p:ph type="ftr" sz="quarter" idx="11"/>
          </p:nvPr>
        </p:nvSpPr>
        <p:spPr/>
        <p:txBody>
          <a:bodyPr/>
          <a:lstStyle/>
          <a:p>
            <a:r>
              <a:rPr lang="en-US" dirty="0"/>
              <a:t>saaronso@gwu.edu; not to be used or attributed without permission </a:t>
            </a:r>
          </a:p>
        </p:txBody>
      </p:sp>
      <p:sp>
        <p:nvSpPr>
          <p:cNvPr id="5" name="Slide Number Placeholder 4">
            <a:extLst>
              <a:ext uri="{FF2B5EF4-FFF2-40B4-BE49-F238E27FC236}">
                <a16:creationId xmlns:a16="http://schemas.microsoft.com/office/drawing/2014/main" id="{1B3C6CA4-D813-403D-A9A6-2094CA046297}"/>
              </a:ext>
            </a:extLst>
          </p:cNvPr>
          <p:cNvSpPr>
            <a:spLocks noGrp="1"/>
          </p:cNvSpPr>
          <p:nvPr>
            <p:ph type="sldNum" sz="quarter" idx="12"/>
          </p:nvPr>
        </p:nvSpPr>
        <p:spPr/>
        <p:txBody>
          <a:bodyPr/>
          <a:lstStyle/>
          <a:p>
            <a:fld id="{B99D7163-D564-4ADA-9D54-DE98B3584E3A}" type="slidenum">
              <a:rPr lang="en-US" smtClean="0"/>
              <a:t>4</a:t>
            </a:fld>
            <a:endParaRPr lang="en-US" dirty="0"/>
          </a:p>
        </p:txBody>
      </p:sp>
    </p:spTree>
    <p:extLst>
      <p:ext uri="{BB962C8B-B14F-4D97-AF65-F5344CB8AC3E}">
        <p14:creationId xmlns:p14="http://schemas.microsoft.com/office/powerpoint/2010/main" val="2162684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46CDBB1-008B-45D8-BD71-56377960819D}"/>
              </a:ext>
            </a:extLst>
          </p:cNvPr>
          <p:cNvGraphicFramePr>
            <a:graphicFrameLocks noGrp="1"/>
          </p:cNvGraphicFramePr>
          <p:nvPr>
            <p:extLst>
              <p:ext uri="{D42A27DB-BD31-4B8C-83A1-F6EECF244321}">
                <p14:modId xmlns:p14="http://schemas.microsoft.com/office/powerpoint/2010/main" val="3687589632"/>
              </p:ext>
            </p:extLst>
          </p:nvPr>
        </p:nvGraphicFramePr>
        <p:xfrm>
          <a:off x="1951914" y="338328"/>
          <a:ext cx="8545396" cy="6089362"/>
        </p:xfrm>
        <a:graphic>
          <a:graphicData uri="http://schemas.openxmlformats.org/drawingml/2006/table">
            <a:tbl>
              <a:tblPr firstRow="1" bandRow="1">
                <a:tableStyleId>{5C22544A-7EE6-4342-B048-85BDC9FD1C3A}</a:tableStyleId>
              </a:tblPr>
              <a:tblGrid>
                <a:gridCol w="1936086">
                  <a:extLst>
                    <a:ext uri="{9D8B030D-6E8A-4147-A177-3AD203B41FA5}">
                      <a16:colId xmlns:a16="http://schemas.microsoft.com/office/drawing/2014/main" val="428071263"/>
                    </a:ext>
                  </a:extLst>
                </a:gridCol>
                <a:gridCol w="1482073">
                  <a:extLst>
                    <a:ext uri="{9D8B030D-6E8A-4147-A177-3AD203B41FA5}">
                      <a16:colId xmlns:a16="http://schemas.microsoft.com/office/drawing/2014/main" val="516795929"/>
                    </a:ext>
                  </a:extLst>
                </a:gridCol>
                <a:gridCol w="1709079">
                  <a:extLst>
                    <a:ext uri="{9D8B030D-6E8A-4147-A177-3AD203B41FA5}">
                      <a16:colId xmlns:a16="http://schemas.microsoft.com/office/drawing/2014/main" val="3837821706"/>
                    </a:ext>
                  </a:extLst>
                </a:gridCol>
                <a:gridCol w="1709079">
                  <a:extLst>
                    <a:ext uri="{9D8B030D-6E8A-4147-A177-3AD203B41FA5}">
                      <a16:colId xmlns:a16="http://schemas.microsoft.com/office/drawing/2014/main" val="970014252"/>
                    </a:ext>
                  </a:extLst>
                </a:gridCol>
                <a:gridCol w="1709079">
                  <a:extLst>
                    <a:ext uri="{9D8B030D-6E8A-4147-A177-3AD203B41FA5}">
                      <a16:colId xmlns:a16="http://schemas.microsoft.com/office/drawing/2014/main" val="2726069583"/>
                    </a:ext>
                  </a:extLst>
                </a:gridCol>
              </a:tblGrid>
              <a:tr h="1298448">
                <a:tc>
                  <a:txBody>
                    <a:bodyPr/>
                    <a:lstStyle/>
                    <a:p>
                      <a:pPr algn="ctr"/>
                      <a:endParaRPr lang="en-US" sz="2800" dirty="0"/>
                    </a:p>
                    <a:p>
                      <a:pPr algn="ctr"/>
                      <a:r>
                        <a:rPr lang="en-US" sz="2800" dirty="0"/>
                        <a:t>Developing Countries  </a:t>
                      </a:r>
                    </a:p>
                  </a:txBody>
                  <a:tcPr/>
                </a:tc>
                <a:tc>
                  <a:txBody>
                    <a:bodyPr/>
                    <a:lstStyle/>
                    <a:p>
                      <a:pPr algn="ctr"/>
                      <a:r>
                        <a:rPr lang="en-CA" dirty="0"/>
                        <a:t>Average Know-How Subindex Score </a:t>
                      </a:r>
                    </a:p>
                    <a:p>
                      <a:pPr algn="ctr"/>
                      <a:r>
                        <a:rPr lang="en-CA" sz="1200" b="1" dirty="0"/>
                        <a:t>(0-100)</a:t>
                      </a:r>
                      <a:endParaRPr lang="en-US" sz="1200" b="1" dirty="0"/>
                    </a:p>
                  </a:txBody>
                  <a:tcPr/>
                </a:tc>
                <a:tc>
                  <a:txBody>
                    <a:bodyPr/>
                    <a:lstStyle/>
                    <a:p>
                      <a:pPr algn="ctr"/>
                      <a:r>
                        <a:rPr lang="en-US" sz="1800" dirty="0"/>
                        <a:t>Average Regulatory Governance Score</a:t>
                      </a:r>
                      <a:endParaRPr lang="en-US" sz="1200" dirty="0"/>
                    </a:p>
                    <a:p>
                      <a:pPr algn="ctr"/>
                      <a:r>
                        <a:rPr lang="en-US" sz="1200" dirty="0"/>
                        <a:t>(0 =worst 5= best)</a:t>
                      </a:r>
                    </a:p>
                  </a:txBody>
                  <a:tcPr/>
                </a:tc>
                <a:tc>
                  <a:txBody>
                    <a:bodyPr/>
                    <a:lstStyle/>
                    <a:p>
                      <a:pPr algn="ctr"/>
                      <a:r>
                        <a:rPr lang="en-US" dirty="0"/>
                        <a:t>Average Statistical Capacity Indicator Score</a:t>
                      </a:r>
                      <a:endParaRPr lang="en-US" sz="1200" dirty="0"/>
                    </a:p>
                    <a:p>
                      <a:pPr algn="ctr"/>
                      <a:r>
                        <a:rPr lang="en-US" sz="1200" dirty="0"/>
                        <a:t>(0-100)</a:t>
                      </a:r>
                    </a:p>
                  </a:txBody>
                  <a:tcPr/>
                </a:tc>
                <a:tc>
                  <a:txBody>
                    <a:bodyPr/>
                    <a:lstStyle/>
                    <a:p>
                      <a:pPr algn="ctr"/>
                      <a:r>
                        <a:rPr lang="en-US" sz="1800" b="1" kern="1200" dirty="0">
                          <a:solidFill>
                            <a:schemeClr val="lt1"/>
                          </a:solidFill>
                          <a:effectLst/>
                          <a:latin typeface="+mn-lt"/>
                          <a:ea typeface="+mn-ea"/>
                          <a:cs typeface="+mn-cs"/>
                        </a:rPr>
                        <a:t>Overall Global Open Data Index Score </a:t>
                      </a:r>
                    </a:p>
                    <a:p>
                      <a:pPr algn="ctr"/>
                      <a:r>
                        <a:rPr lang="en-US" sz="1200" b="1" kern="1200" dirty="0">
                          <a:solidFill>
                            <a:schemeClr val="lt1"/>
                          </a:solidFill>
                          <a:effectLst/>
                          <a:latin typeface="+mn-lt"/>
                          <a:ea typeface="+mn-ea"/>
                          <a:cs typeface="+mn-cs"/>
                        </a:rPr>
                        <a:t>(Average) </a:t>
                      </a:r>
                      <a:endParaRPr lang="en-US" sz="1200" dirty="0"/>
                    </a:p>
                  </a:txBody>
                  <a:tcPr/>
                </a:tc>
                <a:extLst>
                  <a:ext uri="{0D108BD9-81ED-4DB2-BD59-A6C34878D82A}">
                    <a16:rowId xmlns:a16="http://schemas.microsoft.com/office/drawing/2014/main" val="4086023326"/>
                  </a:ext>
                </a:extLst>
              </a:tr>
              <a:tr h="1414509">
                <a:tc>
                  <a:txBody>
                    <a:bodyPr/>
                    <a:lstStyle/>
                    <a:p>
                      <a:r>
                        <a:rPr lang="en-CA" sz="1300" b="1" kern="1200" dirty="0">
                          <a:solidFill>
                            <a:schemeClr val="dk1"/>
                          </a:solidFill>
                          <a:effectLst/>
                          <a:latin typeface="+mn-lt"/>
                          <a:ea typeface="+mn-ea"/>
                          <a:cs typeface="+mn-cs"/>
                        </a:rPr>
                        <a:t>Low-Income Economies $995 or less </a:t>
                      </a:r>
                    </a:p>
                    <a:p>
                      <a:r>
                        <a:rPr lang="en-US" sz="1050" b="0" kern="1200" dirty="0">
                          <a:solidFill>
                            <a:schemeClr val="dk1"/>
                          </a:solidFill>
                          <a:effectLst/>
                          <a:latin typeface="+mn-lt"/>
                          <a:ea typeface="+mn-ea"/>
                          <a:cs typeface="+mn-cs"/>
                        </a:rPr>
                        <a:t>(Benin, Ethiopia, Gambia, Guinea, Haiti, Liberia, Madagascar, Nepal, Senegal, Tajikistan, Tanzania, Uganda, Yemen, Zimbabwe)</a:t>
                      </a:r>
                    </a:p>
                  </a:txBody>
                  <a:tcPr/>
                </a:tc>
                <a:tc>
                  <a:txBody>
                    <a:bodyPr/>
                    <a:lstStyle/>
                    <a:p>
                      <a:pPr algn="ctr"/>
                      <a:endParaRPr lang="en-US" sz="2000" dirty="0"/>
                    </a:p>
                    <a:p>
                      <a:pPr algn="ctr"/>
                      <a:r>
                        <a:rPr lang="en-US" sz="2000" dirty="0"/>
                        <a:t>45.1</a:t>
                      </a:r>
                    </a:p>
                  </a:txBody>
                  <a:tcPr/>
                </a:tc>
                <a:tc>
                  <a:txBody>
                    <a:bodyPr/>
                    <a:lstStyle/>
                    <a:p>
                      <a:pPr algn="ctr"/>
                      <a:endParaRPr lang="en-US" sz="2000" dirty="0"/>
                    </a:p>
                    <a:p>
                      <a:pPr algn="ctr"/>
                      <a:r>
                        <a:rPr lang="en-US" sz="2000" dirty="0"/>
                        <a:t>1.4</a:t>
                      </a:r>
                    </a:p>
                  </a:txBody>
                  <a:tcPr/>
                </a:tc>
                <a:tc>
                  <a:txBody>
                    <a:bodyPr/>
                    <a:lstStyle/>
                    <a:p>
                      <a:pPr algn="ctr"/>
                      <a:endParaRPr lang="en-US" sz="2000" dirty="0"/>
                    </a:p>
                    <a:p>
                      <a:pPr algn="ctr"/>
                      <a:r>
                        <a:rPr lang="en-US" sz="2000" dirty="0"/>
                        <a:t>64.0</a:t>
                      </a:r>
                    </a:p>
                  </a:txBody>
                  <a:tcPr/>
                </a:tc>
                <a:tc>
                  <a:txBody>
                    <a:bodyPr/>
                    <a:lstStyle/>
                    <a:p>
                      <a:pPr algn="ctr"/>
                      <a:endParaRPr lang="en-US" sz="2000" dirty="0"/>
                    </a:p>
                    <a:p>
                      <a:pPr algn="ctr"/>
                      <a:r>
                        <a:rPr lang="en-US" sz="2000" dirty="0"/>
                        <a:t>17.7%</a:t>
                      </a:r>
                    </a:p>
                  </a:txBody>
                  <a:tcPr/>
                </a:tc>
                <a:extLst>
                  <a:ext uri="{0D108BD9-81ED-4DB2-BD59-A6C34878D82A}">
                    <a16:rowId xmlns:a16="http://schemas.microsoft.com/office/drawing/2014/main" val="257351999"/>
                  </a:ext>
                </a:extLst>
              </a:tr>
              <a:tr h="1585310">
                <a:tc>
                  <a:txBody>
                    <a:bodyPr/>
                    <a:lstStyle/>
                    <a:p>
                      <a:pPr marL="0" marR="0" algn="l">
                        <a:lnSpc>
                          <a:spcPct val="107000"/>
                        </a:lnSpc>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Lower-Middle-Income Economies $996 to $3,895</a:t>
                      </a:r>
                    </a:p>
                    <a:p>
                      <a:pPr marL="0" marR="0" algn="l">
                        <a:lnSpc>
                          <a:spcPct val="107000"/>
                        </a:lnSpc>
                        <a:spcBef>
                          <a:spcPts val="0"/>
                        </a:spcBef>
                        <a:spcAft>
                          <a:spcPts val="0"/>
                        </a:spcAft>
                      </a:pPr>
                      <a:r>
                        <a:rPr lang="en-US" sz="1200" b="0" dirty="0">
                          <a:effectLst/>
                          <a:latin typeface="+mn-lt"/>
                          <a:ea typeface="Calibri" panose="020F0502020204030204" pitchFamily="34" charset="0"/>
                          <a:cs typeface="Times New Roman" panose="02020603050405020304" pitchFamily="18" charset="0"/>
                        </a:rPr>
                        <a:t>(</a:t>
                      </a:r>
                      <a:r>
                        <a:rPr lang="en-US" sz="1050" b="0" dirty="0">
                          <a:effectLst/>
                          <a:latin typeface="+mn-lt"/>
                          <a:ea typeface="Calibri" panose="020F0502020204030204" pitchFamily="34" charset="0"/>
                          <a:cs typeface="Times New Roman" panose="02020603050405020304" pitchFamily="18" charset="0"/>
                        </a:rPr>
                        <a:t>Bangladesh</a:t>
                      </a:r>
                      <a:r>
                        <a:rPr lang="en-US" sz="1050" dirty="0">
                          <a:effectLst/>
                          <a:latin typeface="+mn-lt"/>
                          <a:ea typeface="Calibri" panose="020F0502020204030204" pitchFamily="34" charset="0"/>
                          <a:cs typeface="Times New Roman" panose="02020603050405020304" pitchFamily="18" charset="0"/>
                        </a:rPr>
                        <a:t>, Bolivia, Georgia, Ghana, Honduras, India, Indonesia, Morocco, Nicaragua, Nigeria, Pakistan, Philippine, Tunisia, Vietnam)</a:t>
                      </a:r>
                    </a:p>
                  </a:txBody>
                  <a:tcPr marL="114300" marR="114300" marT="0" marB="0"/>
                </a:tc>
                <a:tc>
                  <a:txBody>
                    <a:bodyPr/>
                    <a:lstStyle/>
                    <a:p>
                      <a:pPr algn="ctr"/>
                      <a:endParaRPr lang="en-US" sz="2000" dirty="0"/>
                    </a:p>
                    <a:p>
                      <a:pPr algn="ctr"/>
                      <a:r>
                        <a:rPr lang="en-US" sz="2000" dirty="0"/>
                        <a:t>46.1</a:t>
                      </a:r>
                    </a:p>
                  </a:txBody>
                  <a:tcPr/>
                </a:tc>
                <a:tc>
                  <a:txBody>
                    <a:bodyPr/>
                    <a:lstStyle/>
                    <a:p>
                      <a:pPr algn="ctr"/>
                      <a:endParaRPr lang="en-US" sz="2000" dirty="0"/>
                    </a:p>
                    <a:p>
                      <a:pPr algn="ctr"/>
                      <a:r>
                        <a:rPr lang="en-US" sz="2000" dirty="0"/>
                        <a:t>2.6</a:t>
                      </a:r>
                    </a:p>
                  </a:txBody>
                  <a:tcPr/>
                </a:tc>
                <a:tc>
                  <a:txBody>
                    <a:bodyPr/>
                    <a:lstStyle/>
                    <a:p>
                      <a:pPr algn="ctr"/>
                      <a:endParaRPr lang="en-US" sz="2000" dirty="0"/>
                    </a:p>
                    <a:p>
                      <a:pPr algn="ctr"/>
                      <a:r>
                        <a:rPr lang="en-US" sz="2000" dirty="0"/>
                        <a:t>75.0</a:t>
                      </a:r>
                    </a:p>
                  </a:txBody>
                  <a:tcPr/>
                </a:tc>
                <a:tc>
                  <a:txBody>
                    <a:bodyPr/>
                    <a:lstStyle/>
                    <a:p>
                      <a:pPr algn="ctr"/>
                      <a:endParaRPr lang="en-US" sz="2000" dirty="0"/>
                    </a:p>
                    <a:p>
                      <a:pPr algn="ctr"/>
                      <a:r>
                        <a:rPr lang="en-US" sz="2000" dirty="0"/>
                        <a:t>26.8%</a:t>
                      </a:r>
                    </a:p>
                  </a:txBody>
                  <a:tcPr/>
                </a:tc>
                <a:extLst>
                  <a:ext uri="{0D108BD9-81ED-4DB2-BD59-A6C34878D82A}">
                    <a16:rowId xmlns:a16="http://schemas.microsoft.com/office/drawing/2014/main" val="520935443"/>
                  </a:ext>
                </a:extLst>
              </a:tr>
              <a:tr h="1717943">
                <a:tc>
                  <a:txBody>
                    <a:bodyPr/>
                    <a:lstStyle/>
                    <a:p>
                      <a:pPr marL="0" marR="0" algn="l">
                        <a:lnSpc>
                          <a:spcPct val="107000"/>
                        </a:lnSpc>
                        <a:spcBef>
                          <a:spcPts val="0"/>
                        </a:spcBef>
                        <a:spcAft>
                          <a:spcPts val="0"/>
                        </a:spcAft>
                      </a:pPr>
                      <a:r>
                        <a:rPr lang="en-US" sz="1300" b="1" dirty="0">
                          <a:effectLst/>
                          <a:latin typeface="+mn-lt"/>
                          <a:ea typeface="Calibri" panose="020F0502020204030204" pitchFamily="34" charset="0"/>
                          <a:cs typeface="Times New Roman" panose="02020603050405020304" pitchFamily="18" charset="0"/>
                        </a:rPr>
                        <a:t>Upper-Middle Income Economies $3,896 to $12,055</a:t>
                      </a:r>
                    </a:p>
                    <a:p>
                      <a:pPr marL="0" marR="0" algn="l">
                        <a:lnSpc>
                          <a:spcPct val="107000"/>
                        </a:lnSpc>
                        <a:spcBef>
                          <a:spcPts val="0"/>
                        </a:spcBef>
                        <a:spcAft>
                          <a:spcPts val="0"/>
                        </a:spcAft>
                      </a:pPr>
                      <a:r>
                        <a:rPr lang="en-US" sz="1050" b="0" dirty="0">
                          <a:effectLst/>
                          <a:latin typeface="+mn-lt"/>
                          <a:ea typeface="Calibri" panose="020F0502020204030204" pitchFamily="34" charset="0"/>
                          <a:cs typeface="Times New Roman" panose="02020603050405020304" pitchFamily="18" charset="0"/>
                        </a:rPr>
                        <a:t>(Armenia</a:t>
                      </a:r>
                      <a:r>
                        <a:rPr lang="en-US" sz="1050" dirty="0">
                          <a:effectLst/>
                          <a:latin typeface="+mn-lt"/>
                          <a:ea typeface="Calibri" panose="020F0502020204030204" pitchFamily="34" charset="0"/>
                          <a:cs typeface="Times New Roman" panose="02020603050405020304" pitchFamily="18" charset="0"/>
                        </a:rPr>
                        <a:t>, Brazil, China, Colombia, Equatorial Guinea, Ecuador, Gabon, Jamaica, Malaysia, Mexico, Peru, South Africa, Russia, Thailand)</a:t>
                      </a:r>
                    </a:p>
                  </a:txBody>
                  <a:tcPr marL="114300" marR="114300" marT="0" marB="0"/>
                </a:tc>
                <a:tc>
                  <a:txBody>
                    <a:bodyPr/>
                    <a:lstStyle/>
                    <a:p>
                      <a:pPr algn="ctr"/>
                      <a:endParaRPr lang="en-US" sz="2000" dirty="0"/>
                    </a:p>
                    <a:p>
                      <a:pPr algn="ctr"/>
                      <a:r>
                        <a:rPr lang="en-US" sz="2000" dirty="0"/>
                        <a:t>51.8</a:t>
                      </a:r>
                    </a:p>
                  </a:txBody>
                  <a:tcPr/>
                </a:tc>
                <a:tc>
                  <a:txBody>
                    <a:bodyPr/>
                    <a:lstStyle/>
                    <a:p>
                      <a:pPr algn="ctr"/>
                      <a:endParaRPr lang="en-US" sz="2000" dirty="0"/>
                    </a:p>
                    <a:p>
                      <a:pPr algn="ctr"/>
                      <a:r>
                        <a:rPr lang="en-US" sz="2000" dirty="0"/>
                        <a:t>3.3</a:t>
                      </a:r>
                    </a:p>
                  </a:txBody>
                  <a:tcPr/>
                </a:tc>
                <a:tc>
                  <a:txBody>
                    <a:bodyPr/>
                    <a:lstStyle/>
                    <a:p>
                      <a:pPr algn="ctr"/>
                      <a:endParaRPr lang="en-US" sz="1800" dirty="0"/>
                    </a:p>
                    <a:p>
                      <a:pPr algn="ctr"/>
                      <a:r>
                        <a:rPr lang="en-US" sz="2000" dirty="0"/>
                        <a:t>76.4</a:t>
                      </a:r>
                    </a:p>
                  </a:txBody>
                  <a:tcPr/>
                </a:tc>
                <a:tc>
                  <a:txBody>
                    <a:bodyPr/>
                    <a:lstStyle/>
                    <a:p>
                      <a:pPr algn="ctr"/>
                      <a:endParaRPr lang="en-US" sz="2000" dirty="0"/>
                    </a:p>
                    <a:p>
                      <a:pPr algn="ctr"/>
                      <a:r>
                        <a:rPr lang="en-US" sz="2000" dirty="0"/>
                        <a:t>41.2%</a:t>
                      </a:r>
                    </a:p>
                  </a:txBody>
                  <a:tcPr/>
                </a:tc>
                <a:extLst>
                  <a:ext uri="{0D108BD9-81ED-4DB2-BD59-A6C34878D82A}">
                    <a16:rowId xmlns:a16="http://schemas.microsoft.com/office/drawing/2014/main" val="656853365"/>
                  </a:ext>
                </a:extLst>
              </a:tr>
            </a:tbl>
          </a:graphicData>
        </a:graphic>
      </p:graphicFrame>
      <p:sp>
        <p:nvSpPr>
          <p:cNvPr id="2" name="Footer Placeholder 1">
            <a:extLst>
              <a:ext uri="{FF2B5EF4-FFF2-40B4-BE49-F238E27FC236}">
                <a16:creationId xmlns:a16="http://schemas.microsoft.com/office/drawing/2014/main" id="{79369DF8-E874-432D-A6ED-BE94067E0A40}"/>
              </a:ext>
            </a:extLst>
          </p:cNvPr>
          <p:cNvSpPr>
            <a:spLocks noGrp="1"/>
          </p:cNvSpPr>
          <p:nvPr>
            <p:ph type="ftr" sz="quarter" idx="11"/>
          </p:nvPr>
        </p:nvSpPr>
        <p:spPr/>
        <p:txBody>
          <a:bodyPr/>
          <a:lstStyle/>
          <a:p>
            <a:r>
              <a:rPr lang="en-US" dirty="0"/>
              <a:t>saaronso@gwu.edu; not to be used or attributed without permission </a:t>
            </a:r>
          </a:p>
        </p:txBody>
      </p:sp>
      <p:sp>
        <p:nvSpPr>
          <p:cNvPr id="3" name="Slide Number Placeholder 2">
            <a:extLst>
              <a:ext uri="{FF2B5EF4-FFF2-40B4-BE49-F238E27FC236}">
                <a16:creationId xmlns:a16="http://schemas.microsoft.com/office/drawing/2014/main" id="{CF0F661B-09EE-49D6-9324-03C5B1E3ADC8}"/>
              </a:ext>
            </a:extLst>
          </p:cNvPr>
          <p:cNvSpPr>
            <a:spLocks noGrp="1"/>
          </p:cNvSpPr>
          <p:nvPr>
            <p:ph type="sldNum" sz="quarter" idx="12"/>
          </p:nvPr>
        </p:nvSpPr>
        <p:spPr/>
        <p:txBody>
          <a:bodyPr/>
          <a:lstStyle/>
          <a:p>
            <a:fld id="{B99D7163-D564-4ADA-9D54-DE98B3584E3A}" type="slidenum">
              <a:rPr lang="en-US" smtClean="0"/>
              <a:t>5</a:t>
            </a:fld>
            <a:endParaRPr lang="en-US" dirty="0"/>
          </a:p>
        </p:txBody>
      </p:sp>
    </p:spTree>
    <p:extLst>
      <p:ext uri="{BB962C8B-B14F-4D97-AF65-F5344CB8AC3E}">
        <p14:creationId xmlns:p14="http://schemas.microsoft.com/office/powerpoint/2010/main" val="1827365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89014-14D9-4E73-988D-8A9FB55FDB98}"/>
              </a:ext>
            </a:extLst>
          </p:cNvPr>
          <p:cNvSpPr>
            <a:spLocks noGrp="1"/>
          </p:cNvSpPr>
          <p:nvPr>
            <p:ph type="title"/>
          </p:nvPr>
        </p:nvSpPr>
        <p:spPr>
          <a:xfrm>
            <a:off x="838200" y="337693"/>
            <a:ext cx="10875264" cy="1325563"/>
          </a:xfrm>
        </p:spPr>
        <p:txBody>
          <a:bodyPr>
            <a:normAutofit fontScale="90000"/>
          </a:bodyPr>
          <a:lstStyle/>
          <a:p>
            <a:r>
              <a:rPr lang="en-US" b="1" dirty="0"/>
              <a:t>For country specific data and additional data, </a:t>
            </a:r>
            <a:r>
              <a:rPr lang="en-US" dirty="0">
                <a:hlinkClick r:id="rId2"/>
              </a:rPr>
              <a:t>saaronso@gwu.edu</a:t>
            </a:r>
            <a:br>
              <a:rPr lang="en-US" dirty="0"/>
            </a:br>
            <a:r>
              <a:rPr lang="en-US" sz="4000" b="1" dirty="0"/>
              <a:t>Sources:</a:t>
            </a:r>
            <a:endParaRPr lang="en-US" dirty="0"/>
          </a:p>
        </p:txBody>
      </p:sp>
      <p:sp>
        <p:nvSpPr>
          <p:cNvPr id="3" name="Content Placeholder 2">
            <a:extLst>
              <a:ext uri="{FF2B5EF4-FFF2-40B4-BE49-F238E27FC236}">
                <a16:creationId xmlns:a16="http://schemas.microsoft.com/office/drawing/2014/main" id="{75BF52B9-0E2B-41FD-A496-FC680ACBD670}"/>
              </a:ext>
            </a:extLst>
          </p:cNvPr>
          <p:cNvSpPr>
            <a:spLocks noGrp="1"/>
          </p:cNvSpPr>
          <p:nvPr>
            <p:ph idx="1"/>
          </p:nvPr>
        </p:nvSpPr>
        <p:spPr>
          <a:xfrm>
            <a:off x="838200" y="1862201"/>
            <a:ext cx="10515600" cy="4351338"/>
          </a:xfrm>
        </p:spPr>
        <p:txBody>
          <a:bodyPr>
            <a:normAutofit fontScale="25000" lnSpcReduction="20000"/>
          </a:bodyPr>
          <a:lstStyle/>
          <a:p>
            <a:pPr marL="0" marR="0">
              <a:lnSpc>
                <a:spcPct val="107000"/>
              </a:lnSpc>
              <a:spcBef>
                <a:spcPts val="0"/>
              </a:spcBef>
              <a:spcAft>
                <a:spcPts val="800"/>
              </a:spcAft>
            </a:pPr>
            <a:r>
              <a:rPr lang="en-US" sz="4800" b="1" dirty="0">
                <a:ea typeface="Calibri" panose="020F0502020204030204" pitchFamily="34" charset="0"/>
                <a:cs typeface="Times New Roman" panose="02020603050405020304" pitchFamily="18" charset="0"/>
              </a:rPr>
              <a:t>World Bank Country and Lending Groups: </a:t>
            </a:r>
          </a:p>
          <a:p>
            <a:pPr marL="457200" lvl="1">
              <a:lnSpc>
                <a:spcPct val="107000"/>
              </a:lnSpc>
              <a:spcBef>
                <a:spcPts val="0"/>
              </a:spcBef>
              <a:spcAft>
                <a:spcPts val="800"/>
              </a:spcAft>
            </a:pPr>
            <a:r>
              <a:rPr lang="en-US" sz="4800" dirty="0">
                <a:ea typeface="Calibri" panose="020F0502020204030204" pitchFamily="34" charset="0"/>
                <a:cs typeface="Times New Roman" panose="02020603050405020304" pitchFamily="18" charset="0"/>
              </a:rPr>
              <a:t>Source: </a:t>
            </a:r>
            <a:r>
              <a:rPr lang="en-US" sz="4800" u="sng" dirty="0">
                <a:solidFill>
                  <a:srgbClr val="0563C1"/>
                </a:solidFill>
                <a:ea typeface="Calibri" panose="020F0502020204030204" pitchFamily="34" charset="0"/>
                <a:cs typeface="Times New Roman" panose="02020603050405020304" pitchFamily="18" charset="0"/>
                <a:hlinkClick r:id="rId3"/>
              </a:rPr>
              <a:t>https://datahelpdesk.worldbank.org/knowledgebase/articles/906519-world-bank-country-and-lending-groups</a:t>
            </a:r>
            <a:endParaRPr lang="en-US" sz="4800" u="sng" dirty="0">
              <a:solidFill>
                <a:srgbClr val="0563C1"/>
              </a:solidFill>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dirty="0">
                <a:ea typeface="Calibri" panose="020F0502020204030204" pitchFamily="34" charset="0"/>
                <a:cs typeface="Times New Roman" panose="02020603050405020304" pitchFamily="18" charset="0"/>
              </a:rPr>
              <a:t>Global Human Capital Report: Know-How Sub index 2017: </a:t>
            </a:r>
          </a:p>
          <a:p>
            <a:pPr marL="914400" lvl="2">
              <a:lnSpc>
                <a:spcPct val="107000"/>
              </a:lnSpc>
              <a:spcBef>
                <a:spcPts val="0"/>
              </a:spcBef>
              <a:spcAft>
                <a:spcPts val="800"/>
              </a:spcAft>
            </a:pPr>
            <a:r>
              <a:rPr lang="en-US" sz="4400" dirty="0"/>
              <a:t>Know-how measures the breadth and depth of specialized skills use at work. It takes into account high and medium skilled employment share, economic complexity, and availability of skilled employees.</a:t>
            </a:r>
          </a:p>
          <a:p>
            <a:pPr marL="914400" lvl="2">
              <a:lnSpc>
                <a:spcPct val="107000"/>
              </a:lnSpc>
              <a:spcBef>
                <a:spcPts val="0"/>
              </a:spcBef>
              <a:spcAft>
                <a:spcPts val="800"/>
              </a:spcAft>
            </a:pPr>
            <a:r>
              <a:rPr lang="en-US" sz="4400" dirty="0"/>
              <a:t>Source: </a:t>
            </a:r>
            <a:r>
              <a:rPr lang="en-US" sz="4400" u="sng" dirty="0">
                <a:solidFill>
                  <a:srgbClr val="0563C1"/>
                </a:solidFill>
                <a:hlinkClick r:id="rId4"/>
              </a:rPr>
              <a:t>http://www3.weforum.org/docs/WEF_Global_Human_Capital_Report_2017.pdf</a:t>
            </a:r>
            <a:endParaRPr lang="en-US" sz="4400" dirty="0"/>
          </a:p>
          <a:p>
            <a:pPr>
              <a:lnSpc>
                <a:spcPct val="107000"/>
              </a:lnSpc>
              <a:spcBef>
                <a:spcPts val="0"/>
              </a:spcBef>
              <a:spcAft>
                <a:spcPts val="800"/>
              </a:spcAft>
            </a:pPr>
            <a:r>
              <a:rPr lang="en-US" sz="4800" b="1" dirty="0">
                <a:ea typeface="Calibri" panose="020F0502020204030204" pitchFamily="34" charset="0"/>
                <a:cs typeface="Times New Roman" panose="02020603050405020304" pitchFamily="18" charset="0"/>
              </a:rPr>
              <a:t>World Bank: Global Indicators of Regulatory Governance 2018</a:t>
            </a:r>
          </a:p>
          <a:p>
            <a:pPr lvl="1">
              <a:lnSpc>
                <a:spcPct val="107000"/>
              </a:lnSpc>
              <a:spcBef>
                <a:spcPts val="0"/>
              </a:spcBef>
              <a:spcAft>
                <a:spcPts val="800"/>
              </a:spcAft>
            </a:pPr>
            <a:r>
              <a:rPr lang="en-US" sz="4800" dirty="0"/>
              <a:t>The Regulatory Governance Score measures the inclusiveness of regulatory rulemaking processes and how policymakers interact with stakeholders when shaping regulations. The score ranges from 0 (worst performance) to 5 (best performance) and considers: publication of forward regulatory plans; consultation on proposed regulations; report back on the results of the consultation process; regulatory impact assessments; whether laws are made publicly accessible . Source: </a:t>
            </a:r>
            <a:r>
              <a:rPr lang="en-US" sz="4800" u="sng" dirty="0">
                <a:solidFill>
                  <a:srgbClr val="0563C1"/>
                </a:solidFill>
                <a:hlinkClick r:id="rId5"/>
              </a:rPr>
              <a:t>http://rulemaking.worldbank.org/</a:t>
            </a:r>
            <a:r>
              <a:rPr lang="en-US" sz="4800" b="1" dirty="0">
                <a:latin typeface="Calibri" panose="020F0502020204030204" pitchFamily="34" charset="0"/>
                <a:ea typeface="Calibri" panose="020F0502020204030204" pitchFamily="34" charset="0"/>
                <a:cs typeface="Times New Roman" panose="02020603050405020304" pitchFamily="18" charset="0"/>
              </a:rPr>
              <a:t> </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dirty="0">
                <a:latin typeface="Calibri" panose="020F0502020204030204" pitchFamily="34" charset="0"/>
                <a:ea typeface="Calibri" panose="020F0502020204030204" pitchFamily="34" charset="0"/>
                <a:cs typeface="Times New Roman" panose="02020603050405020304" pitchFamily="18" charset="0"/>
              </a:rPr>
              <a:t>World Bank Statistical Capacity Indicator 2017</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0"/>
              </a:spcBef>
              <a:buFont typeface="Symbol" panose="05050102010706020507" pitchFamily="18" charset="2"/>
              <a:buChar char=""/>
            </a:pPr>
            <a:r>
              <a:rPr lang="en-US" sz="4800" dirty="0"/>
              <a:t>This score assesses the capacity of a country’s statistical system. Countries are scored against 25 criteria in three categories -methodology, source data, and periodicity. The overall Statistical Capacity Indicator represents the average score within the categories </a:t>
            </a:r>
          </a:p>
          <a:p>
            <a:pPr marL="457200" lvl="1" indent="0">
              <a:spcBef>
                <a:spcPts val="0"/>
              </a:spcBef>
              <a:buNone/>
            </a:pPr>
            <a:endParaRPr lang="en-US" sz="4800" dirty="0"/>
          </a:p>
          <a:p>
            <a:pPr marL="800100" lvl="1" indent="-342900">
              <a:spcBef>
                <a:spcPts val="0"/>
              </a:spcBef>
              <a:buFont typeface="Symbol" panose="05050102010706020507" pitchFamily="18" charset="2"/>
              <a:buChar char=""/>
            </a:pPr>
            <a:r>
              <a:rPr lang="en-US" sz="4800" dirty="0"/>
              <a:t>Source: </a:t>
            </a:r>
            <a:r>
              <a:rPr lang="en-US" sz="4800" u="sng" dirty="0">
                <a:solidFill>
                  <a:srgbClr val="0563C1"/>
                </a:solidFill>
                <a:hlinkClick r:id="rId6"/>
              </a:rPr>
              <a:t>http://datatopics.worldbank.org/statisticalcapacity/Home.aspx</a:t>
            </a:r>
            <a:endParaRPr lang="en-US" sz="4800" dirty="0"/>
          </a:p>
          <a:p>
            <a:pPr marL="0" marR="0" indent="0">
              <a:lnSpc>
                <a:spcPct val="107000"/>
              </a:lnSpc>
              <a:spcBef>
                <a:spcPts val="0"/>
              </a:spcBef>
              <a:spcAft>
                <a:spcPts val="800"/>
              </a:spcAft>
              <a:buNone/>
            </a:pPr>
            <a:endParaRPr lang="en-US" sz="48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4800" b="1" dirty="0">
                <a:latin typeface="Calibri" panose="020F0502020204030204" pitchFamily="34" charset="0"/>
                <a:ea typeface="Calibri" panose="020F0502020204030204" pitchFamily="34" charset="0"/>
                <a:cs typeface="Times New Roman" panose="02020603050405020304" pitchFamily="18" charset="0"/>
              </a:rPr>
              <a:t>Global Open Data Index Score 2017</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0"/>
              </a:spcBef>
              <a:buFont typeface="Symbol" panose="05050102010706020507" pitchFamily="18" charset="2"/>
              <a:buChar char=""/>
            </a:pPr>
            <a:r>
              <a:rPr lang="en-US" sz="4800" dirty="0"/>
              <a:t>The “Overall Score” is weighted using specific survey questions relating to whether, the data is available without having to register; the data is free of charge; downloadable at once; the data is up-to-date; the data is openly licensed/ in public domain; data is in open file formats</a:t>
            </a:r>
          </a:p>
          <a:p>
            <a:pPr marL="457200" lvl="1" indent="0">
              <a:spcBef>
                <a:spcPts val="0"/>
              </a:spcBef>
              <a:buNone/>
            </a:pPr>
            <a:endParaRPr lang="en-US" sz="4800" dirty="0"/>
          </a:p>
          <a:p>
            <a:pPr marL="800100" lvl="1" indent="-342900">
              <a:spcBef>
                <a:spcPts val="0"/>
              </a:spcBef>
              <a:buFont typeface="Symbol" panose="05050102010706020507" pitchFamily="18" charset="2"/>
              <a:buChar char=""/>
            </a:pPr>
            <a:r>
              <a:rPr lang="en-US" sz="4800" dirty="0"/>
              <a:t>Source: </a:t>
            </a:r>
            <a:r>
              <a:rPr lang="en-US" sz="4800" u="sng" dirty="0">
                <a:solidFill>
                  <a:srgbClr val="0563C1"/>
                </a:solidFill>
                <a:hlinkClick r:id="rId7"/>
              </a:rPr>
              <a:t>https://index.okfn.org/</a:t>
            </a:r>
            <a:endParaRPr lang="en-US" sz="4800" dirty="0"/>
          </a:p>
          <a:p>
            <a:pPr marL="0" marR="0" indent="0">
              <a:lnSpc>
                <a:spcPct val="107000"/>
              </a:lnSpc>
              <a:spcBef>
                <a:spcPts val="0"/>
              </a:spcBef>
              <a:spcAft>
                <a:spcPts val="800"/>
              </a:spcAft>
              <a:buNone/>
            </a:pPr>
            <a:r>
              <a:rPr lang="en-US" sz="3000" b="1" dirty="0">
                <a:latin typeface="Calibri" panose="020F0502020204030204" pitchFamily="34" charset="0"/>
                <a:ea typeface="Calibri" panose="020F0502020204030204" pitchFamily="34" charset="0"/>
                <a:cs typeface="Times New Roman" panose="02020603050405020304" pitchFamily="18" charset="0"/>
              </a:rPr>
              <a:t> </a:t>
            </a:r>
            <a:endParaRPr lang="en-US" sz="30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B46CB85E-3BAD-4F4E-81B7-DCF3DAA7F84D}"/>
              </a:ext>
            </a:extLst>
          </p:cNvPr>
          <p:cNvSpPr>
            <a:spLocks noGrp="1"/>
          </p:cNvSpPr>
          <p:nvPr>
            <p:ph type="ftr" sz="quarter" idx="11"/>
          </p:nvPr>
        </p:nvSpPr>
        <p:spPr/>
        <p:txBody>
          <a:bodyPr/>
          <a:lstStyle/>
          <a:p>
            <a:r>
              <a:rPr lang="en-US" dirty="0"/>
              <a:t>saaronso@gwu.edu; not to be used or attributed without permission </a:t>
            </a:r>
          </a:p>
        </p:txBody>
      </p:sp>
      <p:sp>
        <p:nvSpPr>
          <p:cNvPr id="5" name="Slide Number Placeholder 4">
            <a:extLst>
              <a:ext uri="{FF2B5EF4-FFF2-40B4-BE49-F238E27FC236}">
                <a16:creationId xmlns:a16="http://schemas.microsoft.com/office/drawing/2014/main" id="{A53221FC-C858-4507-9668-1D2C1E24A19A}"/>
              </a:ext>
            </a:extLst>
          </p:cNvPr>
          <p:cNvSpPr>
            <a:spLocks noGrp="1"/>
          </p:cNvSpPr>
          <p:nvPr>
            <p:ph type="sldNum" sz="quarter" idx="12"/>
          </p:nvPr>
        </p:nvSpPr>
        <p:spPr/>
        <p:txBody>
          <a:bodyPr/>
          <a:lstStyle/>
          <a:p>
            <a:fld id="{B99D7163-D564-4ADA-9D54-DE98B3584E3A}" type="slidenum">
              <a:rPr lang="en-US" smtClean="0"/>
              <a:t>6</a:t>
            </a:fld>
            <a:endParaRPr lang="en-US" dirty="0"/>
          </a:p>
        </p:txBody>
      </p:sp>
    </p:spTree>
    <p:extLst>
      <p:ext uri="{BB962C8B-B14F-4D97-AF65-F5344CB8AC3E}">
        <p14:creationId xmlns:p14="http://schemas.microsoft.com/office/powerpoint/2010/main" val="220668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TotalTime>
  <Words>971</Words>
  <Application>Microsoft Office PowerPoint</Application>
  <PresentationFormat>Widescreen</PresentationFormat>
  <Paragraphs>117</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Symbol</vt:lpstr>
      <vt:lpstr>Times New Roman</vt:lpstr>
      <vt:lpstr>Office Theme</vt:lpstr>
      <vt:lpstr>Data is a Development Issue—Do developing countries have the capacity and ability to produce and govern AI?  </vt:lpstr>
      <vt:lpstr>How can governments create success in AI? </vt:lpstr>
      <vt:lpstr>The metrics below are averages  </vt:lpstr>
      <vt:lpstr>PowerPoint Presentation</vt:lpstr>
      <vt:lpstr>PowerPoint Presentation</vt:lpstr>
      <vt:lpstr>For country specific data and additional data, saaronso@gwu.edu 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Kailee Hilt</dc:creator>
  <cp:lastModifiedBy>Aaronson, Susan</cp:lastModifiedBy>
  <cp:revision>26</cp:revision>
  <dcterms:created xsi:type="dcterms:W3CDTF">2019-01-16T20:41:42Z</dcterms:created>
  <dcterms:modified xsi:type="dcterms:W3CDTF">2019-01-17T20:59:52Z</dcterms:modified>
</cp:coreProperties>
</file>